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329" r:id="rId2"/>
    <p:sldId id="308" r:id="rId3"/>
    <p:sldId id="327" r:id="rId4"/>
    <p:sldId id="267" r:id="rId5"/>
    <p:sldId id="319" r:id="rId6"/>
    <p:sldId id="325" r:id="rId7"/>
    <p:sldId id="328" r:id="rId8"/>
    <p:sldId id="326" r:id="rId9"/>
    <p:sldId id="321" r:id="rId10"/>
    <p:sldId id="322" r:id="rId11"/>
    <p:sldId id="323" r:id="rId12"/>
    <p:sldId id="324" r:id="rId13"/>
    <p:sldId id="278" r:id="rId14"/>
    <p:sldId id="312" r:id="rId15"/>
    <p:sldId id="314" r:id="rId16"/>
    <p:sldId id="315" r:id="rId17"/>
    <p:sldId id="320" r:id="rId18"/>
    <p:sldId id="318" r:id="rId19"/>
    <p:sldId id="29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hmed, Shobnom" initials="AS" lastIdx="0" clrIdx="0">
    <p:extLst>
      <p:ext uri="{19B8F6BF-5375-455C-9EA6-DF929625EA0E}">
        <p15:presenceInfo xmlns:p15="http://schemas.microsoft.com/office/powerpoint/2012/main" userId="Ahmed, Shobn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72ADEFE-DE83-48BB-A80B-758393A09E0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A1E-25D8-426F-AE53-458037ED9358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28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DEFE-DE83-48BB-A80B-758393A09E0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A1E-25D8-426F-AE53-458037ED9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9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DEFE-DE83-48BB-A80B-758393A09E0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A1E-25D8-426F-AE53-458037ED9358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53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DEFE-DE83-48BB-A80B-758393A09E0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A1E-25D8-426F-AE53-458037ED9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DEFE-DE83-48BB-A80B-758393A09E0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A1E-25D8-426F-AE53-458037ED9358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55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DEFE-DE83-48BB-A80B-758393A09E0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A1E-25D8-426F-AE53-458037ED9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DEFE-DE83-48BB-A80B-758393A09E0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A1E-25D8-426F-AE53-458037ED9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12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DEFE-DE83-48BB-A80B-758393A09E0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A1E-25D8-426F-AE53-458037ED9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65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DEFE-DE83-48BB-A80B-758393A09E0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A1E-25D8-426F-AE53-458037ED9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78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DEFE-DE83-48BB-A80B-758393A09E0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A1E-25D8-426F-AE53-458037ED9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03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DEFE-DE83-48BB-A80B-758393A09E0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A1E-25D8-426F-AE53-458037ED9358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6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72ADEFE-DE83-48BB-A80B-758393A09E09}" type="datetimeFigureOut">
              <a:rPr lang="en-GB" smtClean="0"/>
              <a:t>04/08/2022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A671A1E-25D8-426F-AE53-458037ED9358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6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30"/>
            <a:ext cx="5627288" cy="686983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6126821" y="1396999"/>
            <a:ext cx="5286245" cy="2540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GOODMAN’S FIELDS</a:t>
            </a:r>
          </a:p>
          <a:p>
            <a:pPr algn="ctr"/>
            <a:r>
              <a:rPr lang="en-GB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MEDICAL practice</a:t>
            </a:r>
            <a:endParaRPr lang="en-GB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6245355" y="3597498"/>
            <a:ext cx="3200400" cy="146304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Patient Participation Group </a:t>
            </a:r>
          </a:p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July 2022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39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934350"/>
            <a:ext cx="9720072" cy="1499616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Appointments per 1000 patients</a:t>
            </a:r>
            <a:endParaRPr lang="en-GB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151" y="2497018"/>
            <a:ext cx="5740726" cy="2614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1248"/>
          <a:stretch/>
        </p:blipFill>
        <p:spPr>
          <a:xfrm>
            <a:off x="7014362" y="2679257"/>
            <a:ext cx="4604553" cy="225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34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825" y="402336"/>
            <a:ext cx="9720072" cy="1499616"/>
          </a:xfrm>
        </p:spPr>
        <p:txBody>
          <a:bodyPr/>
          <a:lstStyle/>
          <a:p>
            <a:r>
              <a:rPr lang="en-GB" sz="5400" dirty="0"/>
              <a:t>Recruitment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24128" y="1536634"/>
            <a:ext cx="96337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2">
              <a:spcBef>
                <a:spcPct val="0"/>
              </a:spcBef>
            </a:pPr>
            <a:r>
              <a:rPr lang="en-GB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 have recruited the following clinicians to improve our </a:t>
            </a:r>
            <a:r>
              <a:rPr lang="en-GB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access since the merge and relocation</a:t>
            </a:r>
          </a:p>
          <a:p>
            <a:pPr defTabSz="914372">
              <a:spcBef>
                <a:spcPct val="0"/>
              </a:spcBef>
            </a:pPr>
            <a:endParaRPr lang="en-GB" sz="20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914372">
              <a:spcBef>
                <a:spcPct val="0"/>
              </a:spcBef>
            </a:pPr>
            <a:r>
              <a:rPr lang="en-GB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 GP’s, </a:t>
            </a:r>
            <a:r>
              <a:rPr lang="en-GB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they </a:t>
            </a:r>
            <a:r>
              <a:rPr lang="en-GB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are doing </a:t>
            </a:r>
            <a:r>
              <a:rPr lang="en-GB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 </a:t>
            </a:r>
            <a:r>
              <a:rPr lang="en-GB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sessions, total of </a:t>
            </a:r>
            <a:r>
              <a:rPr lang="en-GB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360 </a:t>
            </a:r>
            <a:r>
              <a:rPr lang="en-GB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appointment's per week </a:t>
            </a:r>
          </a:p>
          <a:p>
            <a:pPr defTabSz="914372">
              <a:spcBef>
                <a:spcPct val="0"/>
              </a:spcBef>
            </a:pPr>
            <a:endParaRPr lang="en-GB" sz="2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914372">
              <a:spcBef>
                <a:spcPct val="0"/>
              </a:spcBef>
            </a:pPr>
            <a:r>
              <a:rPr lang="en-GB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lang="en-GB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Practice Nurse, they are doing 30 sessions, total of 450 appointments per week</a:t>
            </a:r>
            <a:endParaRPr lang="en-GB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defTabSz="914372">
              <a:spcBef>
                <a:spcPct val="0"/>
              </a:spcBef>
            </a:pPr>
            <a:endParaRPr lang="en-GB" sz="20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914372">
              <a:spcBef>
                <a:spcPct val="0"/>
              </a:spcBef>
            </a:pPr>
            <a:r>
              <a:rPr lang="en-GB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 are </a:t>
            </a:r>
            <a:r>
              <a:rPr lang="en-GB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</a:t>
            </a:r>
            <a:r>
              <a:rPr lang="en-GB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process of recruiting another GP, 2 HCA’s and 4 reception staff. </a:t>
            </a:r>
          </a:p>
          <a:p>
            <a:pPr defTabSz="914372">
              <a:spcBef>
                <a:spcPct val="0"/>
              </a:spcBef>
            </a:pPr>
            <a:endParaRPr lang="en-GB" sz="20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914372">
              <a:spcBef>
                <a:spcPct val="0"/>
              </a:spcBef>
            </a:pPr>
            <a:r>
              <a:rPr lang="en-GB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 also had a GP return back from maternity leave at the end of June 2022 and she is now doing 2 sessions, total of 36 appointments </a:t>
            </a:r>
            <a:r>
              <a:rPr lang="en-GB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 week</a:t>
            </a:r>
            <a:endParaRPr lang="en-GB" sz="2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914372">
              <a:spcBef>
                <a:spcPct val="0"/>
              </a:spcBef>
            </a:pPr>
            <a:endParaRPr lang="en-GB" sz="20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defTabSz="914372">
              <a:spcBef>
                <a:spcPct val="0"/>
              </a:spcBef>
            </a:pPr>
            <a:r>
              <a:rPr lang="en-GB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 our Governance team we have recruited 1 Regional GP, 1 Lead GP and 1 Regional Nurse to support the management team.</a:t>
            </a:r>
            <a:endParaRPr lang="en-GB" sz="20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461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 Funds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24128" y="1665653"/>
            <a:ext cx="91966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2">
              <a:spcBef>
                <a:spcPct val="0"/>
              </a:spcBef>
            </a:pPr>
            <a:r>
              <a:rPr lang="en-GB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used ARRS funds to recruit the following</a:t>
            </a:r>
          </a:p>
          <a:p>
            <a:pPr defTabSz="914372">
              <a:spcBef>
                <a:spcPct val="0"/>
              </a:spcBef>
            </a:pPr>
            <a:endParaRPr lang="en-GB" sz="2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2">
              <a:spcBef>
                <a:spcPct val="0"/>
              </a:spcBef>
            </a:pPr>
            <a:r>
              <a:rPr lang="en-GB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Physicians </a:t>
            </a:r>
            <a:r>
              <a:rPr lang="en-GB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Associate, they do </a:t>
            </a:r>
            <a:r>
              <a:rPr lang="en-GB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sessions, total of 120 appointments per week</a:t>
            </a:r>
          </a:p>
          <a:p>
            <a:pPr defTabSz="914372">
              <a:spcBef>
                <a:spcPct val="0"/>
              </a:spcBef>
            </a:pPr>
            <a:endParaRPr lang="en-GB" sz="20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2">
              <a:spcBef>
                <a:spcPct val="0"/>
              </a:spcBef>
            </a:pPr>
            <a:r>
              <a:rPr lang="en-GB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Pharmacist who does 10 sessions, total of 75 appointments per </a:t>
            </a:r>
            <a:r>
              <a:rPr lang="en-GB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</a:p>
          <a:p>
            <a:pPr defTabSz="914372">
              <a:spcBef>
                <a:spcPct val="0"/>
              </a:spcBef>
            </a:pPr>
            <a:endParaRPr lang="en-GB" sz="2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2">
              <a:spcBef>
                <a:spcPct val="0"/>
              </a:spcBef>
            </a:pPr>
            <a:r>
              <a:rPr lang="en-GB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also on the process of recruiting another Pharmacist/PA</a:t>
            </a:r>
            <a:r>
              <a:rPr lang="en-GB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funds</a:t>
            </a:r>
          </a:p>
          <a:p>
            <a:pPr defTabSz="914372">
              <a:spcBef>
                <a:spcPct val="0"/>
              </a:spcBef>
            </a:pPr>
            <a:endParaRPr lang="en-GB" sz="20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2">
              <a:spcBef>
                <a:spcPct val="0"/>
              </a:spcBef>
            </a:pPr>
            <a:r>
              <a:rPr lang="en-GB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used our winter funds to provide extra GP and Nurse sessions to help with access. </a:t>
            </a:r>
          </a:p>
          <a:p>
            <a:pPr defTabSz="914372">
              <a:spcBef>
                <a:spcPct val="0"/>
              </a:spcBef>
            </a:pPr>
            <a:endParaRPr lang="en-GB" sz="20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2">
              <a:spcBef>
                <a:spcPct val="0"/>
              </a:spcBef>
            </a:pPr>
            <a:r>
              <a:rPr lang="en-GB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also increased our enhanced opening hours by offering 12 hours of GP, Nurse and Phlebotomy on Saturday</a:t>
            </a:r>
            <a:endParaRPr lang="en-GB" sz="20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2">
              <a:spcBef>
                <a:spcPct val="0"/>
              </a:spcBef>
            </a:pPr>
            <a:endParaRPr lang="en-GB" sz="24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796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8418" y="585216"/>
            <a:ext cx="9574599" cy="1499616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                           </a:t>
            </a:r>
            <a:r>
              <a:rPr lang="en-GB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Prescribing Pharmacist </a:t>
            </a:r>
            <a:endParaRPr lang="en-GB" sz="4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1024128" y="1920240"/>
            <a:ext cx="4754880" cy="4023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u="sng" dirty="0" smtClean="0"/>
              <a:t>What can a Pharmacist do ?</a:t>
            </a:r>
            <a:r>
              <a:rPr lang="en-GB" dirty="0" smtClean="0"/>
              <a:t>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Sign Prescriptions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Medication Reviews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Minor Ailments e.g. Sore throat, nail infection </a:t>
            </a:r>
            <a:r>
              <a:rPr lang="en-GB" dirty="0" err="1" smtClean="0"/>
              <a:t>etc</a:t>
            </a:r>
            <a:r>
              <a:rPr lang="en-GB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Chronic Care Conditions e.g. Diabetes, Asthma, Hypertension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Skin Conditions e.g. Eczema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Contraception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Mental Health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MSK presentations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17336" y="2084832"/>
            <a:ext cx="4288536" cy="15819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u="sng" dirty="0"/>
              <a:t>What can a </a:t>
            </a:r>
            <a:r>
              <a:rPr lang="en-GB" b="1" u="sng" dirty="0" smtClean="0"/>
              <a:t>Pharmacist </a:t>
            </a:r>
            <a:r>
              <a:rPr lang="en-GB" b="1" u="sng" dirty="0">
                <a:solidFill>
                  <a:srgbClr val="FF0000"/>
                </a:solidFill>
              </a:rPr>
              <a:t>NOT</a:t>
            </a:r>
            <a:r>
              <a:rPr lang="en-GB" b="1" u="sng" dirty="0"/>
              <a:t> do 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Complex cases for children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Neurological presentations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Complex health issues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117336" y="3931920"/>
            <a:ext cx="4288536" cy="1581912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GB" b="1" u="sng" dirty="0" smtClean="0"/>
              <a:t>ACP Trained Pharmacists CAN DO: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Pregnant patients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Dizziness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Abdominal Pain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75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944" y="626200"/>
            <a:ext cx="9720072" cy="1499616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is a PA?</a:t>
            </a:r>
            <a:endParaRPr lang="en-GB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PA (physician associate) is 'a new healthcare professional who, while not a doctor, works to the medical model, with the attitudes, skills and knowledge base to deliver holistic care and treatment within the general medical and/or general practice team under defined levels of </a:t>
            </a:r>
            <a:r>
              <a:rPr lang="en-GB" dirty="0" smtClean="0"/>
              <a:t>supervision.</a:t>
            </a:r>
          </a:p>
          <a:p>
            <a:r>
              <a:rPr lang="en-GB" dirty="0" smtClean="0"/>
              <a:t>PA’s work along side GP’s to provide medical care. They have a supportive working relationship with GP’s who are able to discuss cases, give advice &amp; attend to patients as necessary.</a:t>
            </a:r>
          </a:p>
          <a:p>
            <a:r>
              <a:rPr lang="en-GB" dirty="0" smtClean="0"/>
              <a:t>Trusted</a:t>
            </a:r>
            <a:r>
              <a:rPr lang="en-GB" dirty="0"/>
              <a:t>, </a:t>
            </a:r>
            <a:r>
              <a:rPr lang="en-GB" dirty="0" smtClean="0"/>
              <a:t>thoroughly </a:t>
            </a:r>
            <a:r>
              <a:rPr lang="en-GB" dirty="0"/>
              <a:t>educated &amp;</a:t>
            </a:r>
            <a:r>
              <a:rPr lang="en-GB" dirty="0" smtClean="0"/>
              <a:t> </a:t>
            </a:r>
            <a:r>
              <a:rPr lang="en-GB" dirty="0"/>
              <a:t>trained healthcare </a:t>
            </a:r>
            <a:r>
              <a:rPr lang="en-GB" dirty="0" smtClean="0"/>
              <a:t>professionals; PA’s </a:t>
            </a:r>
            <a:r>
              <a:rPr lang="en-GB" dirty="0"/>
              <a:t>are dedicated to expanding access to care and transforming health &amp;</a:t>
            </a:r>
            <a:r>
              <a:rPr lang="en-GB" dirty="0" smtClean="0"/>
              <a:t> </a:t>
            </a:r>
            <a:r>
              <a:rPr lang="en-GB" dirty="0"/>
              <a:t>wellness through </a:t>
            </a:r>
            <a:r>
              <a:rPr lang="en-GB" dirty="0" smtClean="0"/>
              <a:t>patient-centred</a:t>
            </a:r>
            <a:r>
              <a:rPr lang="en-GB" dirty="0"/>
              <a:t>, team-based medical </a:t>
            </a:r>
            <a:r>
              <a:rPr lang="en-GB" dirty="0" smtClean="0"/>
              <a:t>practice.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94" y="585216"/>
            <a:ext cx="2728705" cy="1386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551" y="370279"/>
            <a:ext cx="1815881" cy="181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52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121" y="585215"/>
            <a:ext cx="9720072" cy="1499616"/>
          </a:xfrm>
        </p:spPr>
        <p:txBody>
          <a:bodyPr/>
          <a:lstStyle/>
          <a:p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education does a PA have?</a:t>
            </a:r>
            <a:endParaRPr lang="en-GB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120" y="2161309"/>
            <a:ext cx="9720073" cy="4023360"/>
          </a:xfrm>
        </p:spPr>
        <p:txBody>
          <a:bodyPr>
            <a:normAutofit/>
          </a:bodyPr>
          <a:lstStyle/>
          <a:p>
            <a:r>
              <a:rPr lang="en-GB" dirty="0" smtClean="0"/>
              <a:t>PA’s are educated to the medical model which include both theory and clinical rotations.</a:t>
            </a:r>
          </a:p>
          <a:p>
            <a:r>
              <a:rPr lang="en-GB" dirty="0" smtClean="0"/>
              <a:t>They require a bachelor’s in STEM Degrees such as Biomedical science to undertake the training.</a:t>
            </a:r>
          </a:p>
          <a:p>
            <a:r>
              <a:rPr lang="en-GB" dirty="0" smtClean="0"/>
              <a:t>Programs are approximately 24 months on average (two academic years). Which equips them with the clinical training to best serve patients. </a:t>
            </a:r>
          </a:p>
          <a:p>
            <a:r>
              <a:rPr lang="en-GB" dirty="0" smtClean="0"/>
              <a:t>Clinical rotations include- surgical disciplines, General medicine, gynaecology, paediatrics, emergency medicine and psychiatry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764" y="363214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022" y="4718119"/>
            <a:ext cx="214597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16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can PA’s do?</a:t>
            </a:r>
            <a:endParaRPr lang="en-GB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703" y="1920240"/>
            <a:ext cx="8718388" cy="402336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en-GB" dirty="0" smtClean="0"/>
              <a:t>Take medical histories from patients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Performing physical examinations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Diagnosing illnesses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en-GB" dirty="0" smtClean="0"/>
              <a:t>Seeing patients with long-term chronic conditions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Performing diagnostic &amp; therapeutic procedures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Request &amp; analyse test results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Develop &amp; deliver appropriate treatment &amp; care management plans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en-GB" dirty="0" smtClean="0"/>
              <a:t>Organise further investigations, treatment &amp; referral to a doctor/other healthcare professional where appropriate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Provide health promotion &amp; disease prevention advice for patients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They currently can not- prescribe medications or request ionization radiation (</a:t>
            </a:r>
            <a:r>
              <a:rPr lang="en-GB" dirty="0" err="1" smtClean="0"/>
              <a:t>cxr</a:t>
            </a:r>
            <a:r>
              <a:rPr lang="en-GB" dirty="0" smtClean="0"/>
              <a:t> or </a:t>
            </a:r>
            <a:r>
              <a:rPr lang="en-GB" dirty="0" err="1" smtClean="0"/>
              <a:t>ct</a:t>
            </a:r>
            <a:r>
              <a:rPr lang="en-GB" dirty="0" smtClean="0"/>
              <a:t> scans)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273" y="1612668"/>
            <a:ext cx="2880880" cy="205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31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NHS North east London</a:t>
            </a: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506" y="3582786"/>
            <a:ext cx="9720073" cy="28429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 Update on the building and move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en-GB" dirty="0" smtClean="0"/>
              <a:t>NEL’s Journey of the merge and relocation of two sites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Any questions from patients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179" y="1648241"/>
            <a:ext cx="2752725" cy="1666875"/>
          </a:xfrm>
          <a:prstGeom prst="rect">
            <a:avLst/>
          </a:prstGeom>
        </p:spPr>
      </p:pic>
      <p:pic>
        <p:nvPicPr>
          <p:cNvPr id="5" name="Picture 2" descr="Change Clipart Free Download | 14 Change free illust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797" y="4107934"/>
            <a:ext cx="3385647" cy="225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439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881" y="913258"/>
            <a:ext cx="9720072" cy="1499616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Message from the management team</a:t>
            </a:r>
            <a:endParaRPr lang="en-GB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943" y="2585258"/>
            <a:ext cx="9720073" cy="3350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Thank you to everyone for attending the first PPG meeting in the new site. We appreciate your willingness to work together with us to improve the relationship between the practice &amp; our patient community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We hope you are feeling listened to, understood &amp; involved in Practice decisions</a:t>
            </a:r>
          </a:p>
          <a:p>
            <a:pPr marL="0" indent="0">
              <a:buNone/>
            </a:pPr>
            <a:r>
              <a:rPr lang="en-GB" dirty="0" smtClean="0"/>
              <a:t>We are determined to support our patients with their health as well as their wider social needs </a:t>
            </a:r>
          </a:p>
          <a:p>
            <a:pPr marL="0" indent="0">
              <a:buNone/>
            </a:pPr>
            <a:r>
              <a:rPr lang="en-GB" dirty="0" smtClean="0"/>
              <a:t>All of us at Goodman’s Fields Medical Practice are committed to empowering our patients to have a healthier and happier future </a:t>
            </a:r>
            <a:r>
              <a:rPr lang="en-GB" dirty="0" smtClean="0">
                <a:sym typeface="Wingdings" panose="05000000000000000000" pitchFamily="2" charset="2"/>
              </a:rPr>
              <a:t>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9568" b="31803"/>
          <a:stretch/>
        </p:blipFill>
        <p:spPr>
          <a:xfrm>
            <a:off x="9386992" y="5935286"/>
            <a:ext cx="2619375" cy="67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71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eer Corner: Job Interview Questions To Answer And Ask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91" y="1953491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5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FCBD6-1C7A-4966-A140-9E6B2C06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83" y="799391"/>
            <a:ext cx="10690167" cy="1097280"/>
          </a:xfrm>
        </p:spPr>
        <p:txBody>
          <a:bodyPr anchor="b">
            <a:normAutofit/>
          </a:bodyPr>
          <a:lstStyle/>
          <a:p>
            <a:pPr algn="ctr"/>
            <a:r>
              <a:rPr lang="en-GB" sz="6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is a PPG?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1D28B-2DBF-4CF0-AA25-A15BEC43F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020" y="2280426"/>
            <a:ext cx="8070828" cy="388227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dirty="0" smtClean="0"/>
              <a:t>A Patient Participation Group </a:t>
            </a:r>
            <a:r>
              <a:rPr lang="en-GB" sz="1800" dirty="0"/>
              <a:t>works </a:t>
            </a:r>
            <a:r>
              <a:rPr lang="en-GB" sz="1800" dirty="0" smtClean="0"/>
              <a:t>alongside </a:t>
            </a:r>
            <a:r>
              <a:rPr lang="en-GB" sz="1800" dirty="0"/>
              <a:t>the practice to:</a:t>
            </a:r>
            <a:br>
              <a:rPr lang="en-GB" sz="1800" dirty="0"/>
            </a:br>
            <a:endParaRPr lang="en-GB" sz="18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 Present patient’s outlook </a:t>
            </a:r>
            <a:r>
              <a:rPr lang="en-GB" dirty="0"/>
              <a:t>on </a:t>
            </a:r>
            <a:r>
              <a:rPr lang="en-GB" dirty="0" smtClean="0"/>
              <a:t>Practice led Services</a:t>
            </a:r>
            <a:endParaRPr lang="en-GB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 Contribute </a:t>
            </a:r>
            <a:r>
              <a:rPr lang="en-GB" dirty="0"/>
              <a:t>to the continuous improvement of P</a:t>
            </a:r>
            <a:r>
              <a:rPr lang="en-GB" dirty="0" smtClean="0"/>
              <a:t>ractice Services</a:t>
            </a:r>
            <a:endParaRPr lang="en-GB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 Strengthen communication </a:t>
            </a:r>
            <a:r>
              <a:rPr lang="en-GB" dirty="0"/>
              <a:t>between the practice and its patients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 </a:t>
            </a:r>
            <a:r>
              <a:rPr lang="en-GB" dirty="0" smtClean="0"/>
              <a:t>Encourage </a:t>
            </a:r>
            <a:r>
              <a:rPr lang="en-GB" dirty="0"/>
              <a:t>patients to take more responsibility for their </a:t>
            </a:r>
            <a:r>
              <a:rPr lang="en-GB" dirty="0" smtClean="0"/>
              <a:t>health, wellbeing &amp; wider             community</a:t>
            </a:r>
            <a:endParaRPr lang="en-GB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 Provide </a:t>
            </a:r>
            <a:r>
              <a:rPr lang="en-GB" dirty="0"/>
              <a:t>practical support and </a:t>
            </a:r>
            <a:r>
              <a:rPr lang="en-GB" dirty="0" smtClean="0"/>
              <a:t>assist in implementing change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 marL="128016" lvl="1" indent="0">
              <a:lnSpc>
                <a:spcPct val="100000"/>
              </a:lnSpc>
              <a:buNone/>
            </a:pPr>
            <a:endParaRPr lang="en-GB" dirty="0" smtClean="0"/>
          </a:p>
          <a:p>
            <a:pPr>
              <a:lnSpc>
                <a:spcPct val="100000"/>
              </a:lnSpc>
            </a:pPr>
            <a:r>
              <a:rPr lang="en-GB" sz="1800" i="1" dirty="0" smtClean="0"/>
              <a:t>Gentle reminder that this meeting is not about complaints or personal issues</a:t>
            </a:r>
            <a:endParaRPr lang="en-GB" sz="1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921"/>
          <a:stretch/>
        </p:blipFill>
        <p:spPr>
          <a:xfrm>
            <a:off x="9024850" y="415636"/>
            <a:ext cx="2438400" cy="1765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652" r="2346"/>
          <a:stretch/>
        </p:blipFill>
        <p:spPr>
          <a:xfrm>
            <a:off x="753580" y="532014"/>
            <a:ext cx="2421880" cy="178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2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Advantages of PPG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97" y="607764"/>
            <a:ext cx="2386968" cy="18471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64297" y="2448930"/>
            <a:ext cx="2180342" cy="2594168"/>
            <a:chOff x="0" y="-151230"/>
            <a:chExt cx="2180342" cy="2594168"/>
          </a:xfrm>
        </p:grpSpPr>
        <p:sp>
          <p:nvSpPr>
            <p:cNvPr id="6" name="Rectangle 5"/>
            <p:cNvSpPr/>
            <p:nvPr/>
          </p:nvSpPr>
          <p:spPr>
            <a:xfrm>
              <a:off x="0" y="1722938"/>
              <a:ext cx="2153272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27070" y="-151230"/>
              <a:ext cx="2153272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The practice </a:t>
              </a:r>
              <a:r>
                <a:rPr lang="en-GB" sz="1700" kern="1200" dirty="0"/>
                <a:t>will be able to plan services jointly with patients</a:t>
              </a:r>
              <a:endParaRPr lang="en-US" sz="1700" kern="12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49" y="3714878"/>
            <a:ext cx="3132666" cy="156633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320338" y="3069000"/>
            <a:ext cx="5852298" cy="2932211"/>
            <a:chOff x="-1049483" y="1740693"/>
            <a:chExt cx="5852298" cy="2932211"/>
          </a:xfrm>
        </p:grpSpPr>
        <p:sp>
          <p:nvSpPr>
            <p:cNvPr id="10" name="Rectangle 9"/>
            <p:cNvSpPr/>
            <p:nvPr/>
          </p:nvSpPr>
          <p:spPr>
            <a:xfrm>
              <a:off x="2649543" y="1740693"/>
              <a:ext cx="2153272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-1049483" y="3952904"/>
              <a:ext cx="2153272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/>
                <a:t>Get closer to the community for whom </a:t>
              </a:r>
              <a:r>
                <a:rPr lang="en-GB" sz="1700" dirty="0" smtClean="0"/>
                <a:t>we</a:t>
              </a:r>
              <a:r>
                <a:rPr lang="en-GB" sz="1700" kern="1200" dirty="0" smtClean="0"/>
                <a:t> care for</a:t>
              </a:r>
              <a:endParaRPr lang="en-US" sz="17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58570" y="1768699"/>
            <a:ext cx="3984082" cy="1400231"/>
            <a:chOff x="5179638" y="1740693"/>
            <a:chExt cx="3984082" cy="1400231"/>
          </a:xfrm>
        </p:grpSpPr>
        <p:sp>
          <p:nvSpPr>
            <p:cNvPr id="13" name="Rectangle 12"/>
            <p:cNvSpPr/>
            <p:nvPr/>
          </p:nvSpPr>
          <p:spPr>
            <a:xfrm>
              <a:off x="5179638" y="1740693"/>
              <a:ext cx="2153272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7010448" y="2420924"/>
              <a:ext cx="2153272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/>
                <a:t>Help patients with non-medical and social care issues</a:t>
              </a:r>
              <a:endParaRPr lang="en-US" sz="17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63415" y="4313631"/>
            <a:ext cx="2153272" cy="657633"/>
            <a:chOff x="1248581" y="4159598"/>
            <a:chExt cx="2153272" cy="657633"/>
          </a:xfrm>
        </p:grpSpPr>
        <p:sp>
          <p:nvSpPr>
            <p:cNvPr id="16" name="Rectangle 15"/>
            <p:cNvSpPr/>
            <p:nvPr/>
          </p:nvSpPr>
          <p:spPr>
            <a:xfrm>
              <a:off x="1248581" y="4159598"/>
              <a:ext cx="2153272" cy="65763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1248581" y="4159598"/>
              <a:ext cx="2153272" cy="6576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Get help from patients to meet targets and objectives</a:t>
              </a:r>
              <a:endParaRPr lang="en-US" sz="17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590928" y="5281211"/>
            <a:ext cx="2332781" cy="878789"/>
            <a:chOff x="3914591" y="4136778"/>
            <a:chExt cx="2332781" cy="878789"/>
          </a:xfrm>
        </p:grpSpPr>
        <p:sp>
          <p:nvSpPr>
            <p:cNvPr id="19" name="Rectangle 18"/>
            <p:cNvSpPr/>
            <p:nvPr/>
          </p:nvSpPr>
          <p:spPr>
            <a:xfrm>
              <a:off x="3914591" y="4295567"/>
              <a:ext cx="2153272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Box 19"/>
            <p:cNvSpPr txBox="1"/>
            <p:nvPr/>
          </p:nvSpPr>
          <p:spPr>
            <a:xfrm>
              <a:off x="4094100" y="4136778"/>
              <a:ext cx="2153272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Have a forum to voice ideas and concerns</a:t>
              </a:r>
              <a:endParaRPr lang="en-US" sz="1700" kern="1200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467" y="2152034"/>
            <a:ext cx="2865169" cy="19101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5464" y="362238"/>
            <a:ext cx="2126461" cy="21264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9789" y="3373017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1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7009D2-1423-4E88-9010-2F72F565A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909" y="724560"/>
            <a:ext cx="7828335" cy="94058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5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5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7300" dirty="0"/>
              <a:t>MEET THE </a:t>
            </a:r>
            <a:r>
              <a:rPr lang="en-GB" sz="7300" dirty="0" smtClean="0"/>
              <a:t>CLINICAL </a:t>
            </a:r>
            <a:r>
              <a:rPr lang="en-GB" sz="7300" dirty="0"/>
              <a:t>TEAM</a:t>
            </a:r>
            <a:r>
              <a:rPr lang="en-GB" sz="73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7300" u="sng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9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GB" sz="19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5825022A-08B3-475C-A95D-C969E38C7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7542" y="6575634"/>
            <a:ext cx="2263197" cy="225399"/>
          </a:xfrm>
        </p:spPr>
        <p:txBody>
          <a:bodyPr/>
          <a:lstStyle/>
          <a:p>
            <a:pPr>
              <a:spcAft>
                <a:spcPts val="544"/>
              </a:spcAft>
            </a:pPr>
            <a:fld id="{FF240F16-35E0-49D3-851D-B169E9643B23}" type="slidenum">
              <a:rPr lang="en-US" smtClean="0"/>
              <a:pPr>
                <a:spcAft>
                  <a:spcPts val="544"/>
                </a:spcAft>
              </a:pPr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4374" y="5489461"/>
            <a:ext cx="1472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Total GP’s: 11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995631" y="5120129"/>
            <a:ext cx="3550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Total Allied Health Professionals: 10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197542" y="5489461"/>
            <a:ext cx="2227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Total Nursing staff: 13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44" y="2678516"/>
            <a:ext cx="3419890" cy="26262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832" y="2341284"/>
            <a:ext cx="3620513" cy="26262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542" y="2523744"/>
            <a:ext cx="3296137" cy="29657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44" y="388"/>
            <a:ext cx="2516845" cy="251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750" y="568590"/>
            <a:ext cx="9720072" cy="1499616"/>
          </a:xfrm>
        </p:spPr>
        <p:txBody>
          <a:bodyPr/>
          <a:lstStyle/>
          <a:p>
            <a:r>
              <a:rPr lang="en-GB" dirty="0" smtClean="0"/>
              <a:t>MEET THE ADMIN TEAM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1897951"/>
            <a:ext cx="4095750" cy="2714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838" y="835914"/>
            <a:ext cx="4152900" cy="4838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525" y="4801777"/>
            <a:ext cx="1764792" cy="1764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6801" b="18525"/>
          <a:stretch/>
        </p:blipFill>
        <p:spPr>
          <a:xfrm>
            <a:off x="809330" y="4801777"/>
            <a:ext cx="2699195" cy="174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060" y="664012"/>
            <a:ext cx="9720072" cy="1499616"/>
          </a:xfrm>
        </p:spPr>
        <p:txBody>
          <a:bodyPr/>
          <a:lstStyle/>
          <a:p>
            <a:pPr algn="ctr"/>
            <a:r>
              <a:rPr lang="en-GB" dirty="0" smtClean="0"/>
              <a:t>Our journey through changes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060" y="1975236"/>
            <a:ext cx="9720073" cy="4023360"/>
          </a:xfrm>
        </p:spPr>
        <p:txBody>
          <a:bodyPr/>
          <a:lstStyle/>
          <a:p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 Taking over East One in 2020</a:t>
            </a:r>
          </a:p>
          <a:p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 Merge in July 2021</a:t>
            </a:r>
          </a:p>
          <a:p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 Relocation of two sites in September 2021</a:t>
            </a: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24" y="3975802"/>
            <a:ext cx="2872969" cy="21547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b="2466"/>
          <a:stretch/>
        </p:blipFill>
        <p:spPr>
          <a:xfrm>
            <a:off x="3995891" y="3965616"/>
            <a:ext cx="2774546" cy="21649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435" y="3919790"/>
            <a:ext cx="2951451" cy="2210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2435" y="1975236"/>
            <a:ext cx="2951451" cy="16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56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183" y="585216"/>
            <a:ext cx="10547188" cy="1499616"/>
          </a:xfrm>
        </p:spPr>
        <p:txBody>
          <a:bodyPr/>
          <a:lstStyle/>
          <a:p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GOODMAN’s FIELDS MEDICAL PRACTICE</a:t>
            </a: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26" y="1947988"/>
            <a:ext cx="3227070" cy="1977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26" y="4163882"/>
            <a:ext cx="2770550" cy="2077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190" y="1951828"/>
            <a:ext cx="3227071" cy="1977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1249" y="4303740"/>
            <a:ext cx="3238951" cy="1985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191" y="279657"/>
            <a:ext cx="3166110" cy="19405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2566" y="2445563"/>
            <a:ext cx="3155892" cy="19342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9497" y="4594164"/>
            <a:ext cx="3164804" cy="19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0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259" y="554252"/>
            <a:ext cx="9720072" cy="1499616"/>
          </a:xfrm>
        </p:spPr>
        <p:txBody>
          <a:bodyPr/>
          <a:lstStyle/>
          <a:p>
            <a:r>
              <a:rPr lang="en-GB" dirty="0" smtClean="0"/>
              <a:t>Patient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258" y="2128058"/>
            <a:ext cx="9720073" cy="4023360"/>
          </a:xfrm>
        </p:spPr>
        <p:txBody>
          <a:bodyPr/>
          <a:lstStyle/>
          <a:p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 Telephone Issues</a:t>
            </a:r>
          </a:p>
          <a:p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 Insufficient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taffing</a:t>
            </a:r>
          </a:p>
          <a:p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 Customer Service Training</a:t>
            </a:r>
          </a:p>
          <a:p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 Building Issues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How to get patient reviews to increase your ratings | meddk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11" y="1497538"/>
            <a:ext cx="4873358" cy="373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90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74830"/>
            <a:ext cx="9720072" cy="1499616"/>
          </a:xfrm>
        </p:spPr>
        <p:txBody>
          <a:bodyPr/>
          <a:lstStyle/>
          <a:p>
            <a:pPr algn="ctr"/>
            <a:r>
              <a:rPr lang="en-GB" dirty="0" smtClean="0"/>
              <a:t>OUR current POPULATION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468" r="418"/>
          <a:stretch/>
        </p:blipFill>
        <p:spPr>
          <a:xfrm>
            <a:off x="1658595" y="1317246"/>
            <a:ext cx="8399805" cy="515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00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1811</TotalTime>
  <Words>912</Words>
  <Application>Microsoft Office PowerPoint</Application>
  <PresentationFormat>Widescreen</PresentationFormat>
  <Paragraphs>114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PowerPoint Presentation</vt:lpstr>
      <vt:lpstr>What is a PPG?</vt:lpstr>
      <vt:lpstr>Advantages of PPG</vt:lpstr>
      <vt:lpstr>  MEET THE CLINICAL TEAM  </vt:lpstr>
      <vt:lpstr>MEET THE ADMIN TEAM</vt:lpstr>
      <vt:lpstr>Our journey through changes</vt:lpstr>
      <vt:lpstr>GOODMAN’s FIELDS MEDICAL PRACTICE</vt:lpstr>
      <vt:lpstr>Patient Feedback</vt:lpstr>
      <vt:lpstr>OUR current POPULATION</vt:lpstr>
      <vt:lpstr>Appointments per 1000 patients</vt:lpstr>
      <vt:lpstr>Recruitment</vt:lpstr>
      <vt:lpstr>Access Funds</vt:lpstr>
      <vt:lpstr>                           Prescribing Pharmacist </vt:lpstr>
      <vt:lpstr>What is a PA?</vt:lpstr>
      <vt:lpstr>What education does a PA have?</vt:lpstr>
      <vt:lpstr>What can PA’s do?</vt:lpstr>
      <vt:lpstr>NHS North east London</vt:lpstr>
      <vt:lpstr>Message from the management team</vt:lpstr>
      <vt:lpstr>PowerPoint Presentation</vt:lpstr>
    </vt:vector>
  </TitlesOfParts>
  <Company>NWLONDONCCGS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GP Locum</dc:creator>
  <cp:lastModifiedBy>Ahmed, Shobnom</cp:lastModifiedBy>
  <cp:revision>120</cp:revision>
  <dcterms:created xsi:type="dcterms:W3CDTF">2021-10-12T13:06:52Z</dcterms:created>
  <dcterms:modified xsi:type="dcterms:W3CDTF">2022-08-04T14:23:14Z</dcterms:modified>
</cp:coreProperties>
</file>