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525"/>
    <a:srgbClr val="9E3A2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4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2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9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80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1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45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7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17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78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4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562AD-0C1E-4C10-9661-031513FFBD6E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017EF-2C53-4877-B792-EBB75A349D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85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ps for Using Discussion Forums | Online Writing Instr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951" y="126729"/>
            <a:ext cx="6384175" cy="3591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6953" y="2211763"/>
            <a:ext cx="9144000" cy="2387600"/>
          </a:xfrm>
          <a:effectLst>
            <a:reflection blurRad="1270000" stA="45000" endPos="650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GB" dirty="0" smtClean="0">
                <a:latin typeface="Bell MT" panose="02020503060305020303" pitchFamily="18" charset="0"/>
              </a:rPr>
              <a:t>Goodman's Fields Health Centre</a:t>
            </a:r>
            <a:endParaRPr lang="en-GB" dirty="0"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6871" y="4888847"/>
            <a:ext cx="9624164" cy="1062037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Bahnschrift Light" panose="020B0502040204020203" pitchFamily="34" charset="0"/>
              </a:rPr>
              <a:t>Patient Participation Group </a:t>
            </a:r>
          </a:p>
          <a:p>
            <a:r>
              <a:rPr lang="en-GB" b="1" dirty="0" smtClean="0">
                <a:latin typeface="Bahnschrift Light" panose="020B0502040204020203" pitchFamily="34" charset="0"/>
              </a:rPr>
              <a:t>January 2023</a:t>
            </a:r>
            <a:endParaRPr lang="en-GB" b="1" dirty="0">
              <a:latin typeface="Bahnschrift Light" panose="020B0502040204020203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94951" y="4675638"/>
            <a:ext cx="6917635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95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741" y="2590802"/>
            <a:ext cx="4802968" cy="829663"/>
          </a:xfrm>
        </p:spPr>
        <p:txBody>
          <a:bodyPr/>
          <a:lstStyle/>
          <a:p>
            <a:pPr algn="ctr"/>
            <a:r>
              <a:rPr lang="en-GB" dirty="0" smtClean="0">
                <a:latin typeface="Bell MT" panose="02020503060305020303" pitchFamily="18" charset="0"/>
              </a:rPr>
              <a:t>Discussion points</a:t>
            </a:r>
            <a:endParaRPr lang="en-GB" dirty="0">
              <a:latin typeface="Bell MT" panose="02020503060305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46741" y="2440196"/>
            <a:ext cx="4463" cy="8988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54" name="Picture 6" descr="Working from Home Solution | Amidas Hong Kong Lt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21" y="4268206"/>
            <a:ext cx="1808793" cy="1760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76317" y="4548363"/>
            <a:ext cx="2654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Bradley Hand ITC" panose="03070402050302030203" pitchFamily="66" charset="0"/>
              </a:rPr>
              <a:t>Appointments</a:t>
            </a:r>
            <a:r>
              <a:rPr lang="en-GB" dirty="0" smtClean="0">
                <a:latin typeface="Bradley Hand ITC" panose="03070402050302030203" pitchFamily="66" charset="0"/>
              </a:rPr>
              <a:t>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2 weeks advanced appointments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Hub appointments</a:t>
            </a:r>
          </a:p>
          <a:p>
            <a:pPr algn="ctr"/>
            <a:endParaRPr lang="en-GB" dirty="0" smtClean="0"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4800" y="501743"/>
            <a:ext cx="29419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Bradley Hand ITC" panose="03070402050302030203" pitchFamily="66" charset="0"/>
              </a:rPr>
              <a:t>Telecommunications Updates: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Call back system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Automated phone messaging service</a:t>
            </a:r>
            <a:endParaRPr lang="en-GB" dirty="0">
              <a:latin typeface="Bradley Hand ITC" panose="03070402050302030203" pitchFamily="66" charset="0"/>
            </a:endParaRPr>
          </a:p>
        </p:txBody>
      </p:sp>
      <p:pic>
        <p:nvPicPr>
          <p:cNvPr id="2062" name="Picture 14" descr="Manufacturer of Children Playground Equipment - Playground Equipment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5588" y="388804"/>
            <a:ext cx="1316754" cy="131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13251" y="3052467"/>
            <a:ext cx="29803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>
                <a:latin typeface="Bradley Hand ITC" panose="03070402050302030203" pitchFamily="66" charset="0"/>
              </a:rPr>
              <a:t>Staff Updates:  </a:t>
            </a:r>
            <a:endParaRPr lang="en-GB" dirty="0">
              <a:latin typeface="Bradley Hand ITC" panose="03070402050302030203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>
                <a:latin typeface="Bradley Hand ITC" panose="03070402050302030203" pitchFamily="66" charset="0"/>
              </a:rPr>
              <a:t>N</a:t>
            </a:r>
            <a:r>
              <a:rPr lang="en-GB" dirty="0" smtClean="0">
                <a:latin typeface="Bradley Hand ITC" panose="03070402050302030203" pitchFamily="66" charset="0"/>
              </a:rPr>
              <a:t>ew admin staff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APM </a:t>
            </a:r>
            <a:r>
              <a:rPr lang="en-GB" dirty="0" smtClean="0">
                <a:latin typeface="Bradley Hand ITC" panose="03070402050302030203" pitchFamily="66" charset="0"/>
              </a:rPr>
              <a:t>and Senior Admin roles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GP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 smtClean="0">
              <a:latin typeface="Bradley Hand ITC" panose="03070402050302030203" pitchFamily="66" charset="0"/>
            </a:endParaRPr>
          </a:p>
        </p:txBody>
      </p:sp>
      <p:pic>
        <p:nvPicPr>
          <p:cNvPr id="2064" name="Picture 16" descr="Defending digital privacy: taking personal protection to the next level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1" b="8802"/>
          <a:stretch/>
        </p:blipFill>
        <p:spPr bwMode="auto">
          <a:xfrm>
            <a:off x="9523016" y="351677"/>
            <a:ext cx="1810306" cy="177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9024944" y="2129137"/>
            <a:ext cx="3020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>
                <a:latin typeface="Bradley Hand ITC" panose="03070402050302030203" pitchFamily="66" charset="0"/>
              </a:rPr>
              <a:t>Digital Exclusion: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What is digital exclusion?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Bradley Hand ITC" panose="03070402050302030203" pitchFamily="66" charset="0"/>
              </a:rPr>
              <a:t>Thoughts? </a:t>
            </a:r>
          </a:p>
        </p:txBody>
      </p:sp>
      <p:pic>
        <p:nvPicPr>
          <p:cNvPr id="2066" name="Picture 18" descr="Lower Valley Priority Updates | West Yorkshire Pol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3904" y="4142596"/>
            <a:ext cx="2539418" cy="114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Key Person Insurance for UK Small Business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9" y="1009481"/>
            <a:ext cx="1815610" cy="181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82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0936" y="466892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Bell MT" panose="02020503060305020303" pitchFamily="18" charset="0"/>
              </a:rPr>
              <a:t>Staff Updates: </a:t>
            </a:r>
            <a:endParaRPr lang="en-GB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462" y="2161527"/>
            <a:ext cx="10515600" cy="4351338"/>
          </a:xfrm>
        </p:spPr>
        <p:txBody>
          <a:bodyPr/>
          <a:lstStyle/>
          <a:p>
            <a:pPr marL="285750" indent="-285750"/>
            <a:r>
              <a:rPr lang="en-GB" dirty="0" smtClean="0">
                <a:latin typeface="Bradley Hand ITC" panose="03070402050302030203" pitchFamily="66" charset="0"/>
              </a:rPr>
              <a:t>We have recruited three new admin staff </a:t>
            </a:r>
          </a:p>
          <a:p>
            <a:pPr marL="285750" indent="-285750"/>
            <a:r>
              <a:rPr lang="en-GB" dirty="0">
                <a:latin typeface="Bradley Hand ITC" panose="03070402050302030203" pitchFamily="66" charset="0"/>
              </a:rPr>
              <a:t>A</a:t>
            </a:r>
            <a:r>
              <a:rPr lang="en-GB" dirty="0" smtClean="0">
                <a:latin typeface="Bradley Hand ITC" panose="03070402050302030203" pitchFamily="66" charset="0"/>
              </a:rPr>
              <a:t>waiting one more to join</a:t>
            </a:r>
          </a:p>
          <a:p>
            <a:pPr marL="285750" indent="-285750"/>
            <a:r>
              <a:rPr lang="en-GB" dirty="0" smtClean="0">
                <a:latin typeface="Bradley Hand ITC" panose="03070402050302030203" pitchFamily="66" charset="0"/>
              </a:rPr>
              <a:t>APM </a:t>
            </a:r>
            <a:r>
              <a:rPr lang="en-GB" dirty="0" smtClean="0">
                <a:latin typeface="Bradley Hand ITC" panose="03070402050302030203" pitchFamily="66" charset="0"/>
              </a:rPr>
              <a:t>Mahfuza has left</a:t>
            </a:r>
          </a:p>
          <a:p>
            <a:pPr marL="285750" indent="-285750"/>
            <a:r>
              <a:rPr lang="en-GB" dirty="0" err="1" smtClean="0">
                <a:latin typeface="Bradley Hand ITC" panose="03070402050302030203" pitchFamily="66" charset="0"/>
              </a:rPr>
              <a:t>Zahid</a:t>
            </a:r>
            <a:r>
              <a:rPr lang="en-GB" dirty="0" smtClean="0">
                <a:latin typeface="Bradley Hand ITC" panose="03070402050302030203" pitchFamily="66" charset="0"/>
              </a:rPr>
              <a:t> and </a:t>
            </a:r>
            <a:r>
              <a:rPr lang="en-GB" dirty="0" err="1" smtClean="0">
                <a:latin typeface="Bradley Hand ITC" panose="03070402050302030203" pitchFamily="66" charset="0"/>
              </a:rPr>
              <a:t>Fharhan</a:t>
            </a:r>
            <a:r>
              <a:rPr lang="en-GB" dirty="0" smtClean="0">
                <a:latin typeface="Bradley Hand ITC" panose="03070402050302030203" pitchFamily="66" charset="0"/>
              </a:rPr>
              <a:t> have been promoted to Senior Admin roles </a:t>
            </a:r>
            <a:endParaRPr lang="en-GB" dirty="0">
              <a:latin typeface="Bradley Hand ITC" panose="03070402050302030203" pitchFamily="66" charset="0"/>
            </a:endParaRPr>
          </a:p>
          <a:p>
            <a:pPr marL="285750" indent="-285750"/>
            <a:r>
              <a:rPr lang="en-GB" dirty="0" smtClean="0">
                <a:latin typeface="Bradley Hand ITC" panose="03070402050302030203" pitchFamily="66" charset="0"/>
              </a:rPr>
              <a:t>Dr </a:t>
            </a:r>
            <a:r>
              <a:rPr lang="en-GB" dirty="0" err="1" smtClean="0">
                <a:latin typeface="Bradley Hand ITC" panose="03070402050302030203" pitchFamily="66" charset="0"/>
              </a:rPr>
              <a:t>Nadina</a:t>
            </a:r>
            <a:r>
              <a:rPr lang="en-GB" dirty="0" smtClean="0">
                <a:latin typeface="Bradley Hand ITC" panose="03070402050302030203" pitchFamily="66" charset="0"/>
              </a:rPr>
              <a:t> Hussain will be leaving us and her last day is on Friday 27.01.2023</a:t>
            </a:r>
          </a:p>
          <a:p>
            <a:pPr marL="285750" indent="-285750"/>
            <a:r>
              <a:rPr lang="en-GB" dirty="0" smtClean="0">
                <a:latin typeface="Bradley Hand ITC" panose="03070402050302030203" pitchFamily="66" charset="0"/>
              </a:rPr>
              <a:t>Welcoming new GP Dr </a:t>
            </a:r>
            <a:r>
              <a:rPr lang="en-GB" dirty="0" err="1" smtClean="0">
                <a:latin typeface="Bradley Hand ITC" panose="03070402050302030203" pitchFamily="66" charset="0"/>
              </a:rPr>
              <a:t>Khizar</a:t>
            </a:r>
            <a:endParaRPr lang="en-GB" dirty="0" smtClean="0">
              <a:latin typeface="Bradley Hand ITC" panose="03070402050302030203" pitchFamily="66" charset="0"/>
            </a:endParaRPr>
          </a:p>
          <a:p>
            <a:pPr marL="285750" indent="-285750" algn="ctr"/>
            <a:endParaRPr lang="en-GB" dirty="0" smtClean="0">
              <a:latin typeface="Bradley Hand ITC" panose="03070402050302030203" pitchFamily="66" charset="0"/>
            </a:endParaRPr>
          </a:p>
          <a:p>
            <a:pPr marL="0" indent="0" algn="ctr">
              <a:buNone/>
            </a:pPr>
            <a:endParaRPr lang="en-GB" dirty="0" smtClean="0">
              <a:latin typeface="Bradley Hand ITC" panose="03070402050302030203" pitchFamily="66" charset="0"/>
            </a:endParaRPr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48340" y="626090"/>
            <a:ext cx="0" cy="10071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20" descr="Key Person Insurance for UK Small Busines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95" y="466892"/>
            <a:ext cx="1570585" cy="157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50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octor's Appointment Cliparts | Free Download Clip Art | Free Clip 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424" y="4131424"/>
            <a:ext cx="2726575" cy="272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91818" y="232939"/>
            <a:ext cx="10515600" cy="1325563"/>
          </a:xfrm>
        </p:spPr>
        <p:txBody>
          <a:bodyPr/>
          <a:lstStyle/>
          <a:p>
            <a:pPr algn="ctr"/>
            <a:r>
              <a:rPr lang="en-GB" dirty="0">
                <a:latin typeface="Bell MT" panose="02020503060305020303" pitchFamily="18" charset="0"/>
              </a:rPr>
              <a:t>A</a:t>
            </a:r>
            <a:r>
              <a:rPr lang="en-GB" dirty="0" smtClean="0">
                <a:latin typeface="Bell MT" panose="02020503060305020303" pitchFamily="18" charset="0"/>
              </a:rPr>
              <a:t>ppointments </a:t>
            </a:r>
            <a:endParaRPr lang="en-GB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01" y="2150092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Bradley Hand ITC" panose="03070402050302030203" pitchFamily="66" charset="0"/>
              </a:rPr>
              <a:t>2 weeks advanced appointments are now available to book</a:t>
            </a:r>
          </a:p>
          <a:p>
            <a:r>
              <a:rPr lang="en-GB" dirty="0" smtClean="0">
                <a:latin typeface="Bradley Hand ITC" panose="03070402050302030203" pitchFamily="66" charset="0"/>
              </a:rPr>
              <a:t>4advanced appointment slots per </a:t>
            </a:r>
            <a:r>
              <a:rPr lang="en-GB" dirty="0" smtClean="0">
                <a:latin typeface="Bradley Hand ITC" panose="03070402050302030203" pitchFamily="66" charset="0"/>
              </a:rPr>
              <a:t>doctor – 12 GP’s through the week</a:t>
            </a: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Minimum of 14 slots which is available each day</a:t>
            </a:r>
          </a:p>
          <a:p>
            <a:r>
              <a:rPr lang="en-GB" dirty="0" smtClean="0">
                <a:latin typeface="Bradley Hand ITC" panose="03070402050302030203" pitchFamily="66" charset="0"/>
              </a:rPr>
              <a:t>Increased number of Dr.IQ slots</a:t>
            </a:r>
            <a:endParaRPr lang="en-GB" dirty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Re-starting Saturday Clinic as Christmas period is over</a:t>
            </a:r>
          </a:p>
          <a:p>
            <a:r>
              <a:rPr lang="en-GB" dirty="0" smtClean="0">
                <a:latin typeface="Bradley Hand ITC" panose="03070402050302030203" pitchFamily="66" charset="0"/>
              </a:rPr>
              <a:t>Hub appointments available – phlebotomy and nursing</a:t>
            </a:r>
          </a:p>
        </p:txBody>
      </p:sp>
      <p:pic>
        <p:nvPicPr>
          <p:cNvPr id="3078" name="Picture 6" descr="Passport Renewal | Passport Renewal Online | Passport Renewal For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1701" b="18610"/>
          <a:stretch/>
        </p:blipFill>
        <p:spPr bwMode="auto">
          <a:xfrm>
            <a:off x="287140" y="37906"/>
            <a:ext cx="1908000" cy="1980000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552950" y="365125"/>
            <a:ext cx="12526" cy="106119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50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1837" y="390238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Bell MT" panose="02020503060305020303" pitchFamily="18" charset="0"/>
              </a:rPr>
              <a:t>Telecommunications Update: </a:t>
            </a:r>
            <a:endParaRPr lang="en-GB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0767" y="1974230"/>
            <a:ext cx="7747778" cy="2453837"/>
          </a:xfrm>
        </p:spPr>
        <p:txBody>
          <a:bodyPr/>
          <a:lstStyle/>
          <a:p>
            <a:r>
              <a:rPr lang="en-GB" dirty="0" smtClean="0">
                <a:latin typeface="Bradley Hand ITC" panose="03070402050302030203" pitchFamily="66" charset="0"/>
              </a:rPr>
              <a:t>Call back system – Commenced from </a:t>
            </a:r>
            <a:r>
              <a:rPr lang="en-GB" dirty="0" smtClean="0">
                <a:latin typeface="Bradley Hand ITC" panose="03070402050302030203" pitchFamily="66" charset="0"/>
              </a:rPr>
              <a:t>19.01.23</a:t>
            </a:r>
            <a:br>
              <a:rPr lang="en-GB" dirty="0" smtClean="0">
                <a:latin typeface="Bradley Hand ITC" panose="03070402050302030203" pitchFamily="66" charset="0"/>
              </a:rPr>
            </a:b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Automated phone messaging </a:t>
            </a:r>
            <a:r>
              <a:rPr lang="en-GB" dirty="0" smtClean="0">
                <a:latin typeface="Bradley Hand ITC" panose="03070402050302030203" pitchFamily="66" charset="0"/>
              </a:rPr>
              <a:t>system </a:t>
            </a:r>
            <a:endParaRPr lang="en-GB" dirty="0">
              <a:latin typeface="Bradley Hand ITC" panose="03070402050302030203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81837" y="508778"/>
            <a:ext cx="0" cy="94859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14" descr="Manufacturer of Children Playground Equipment - Playground Equipmen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83" y="324698"/>
            <a:ext cx="1316754" cy="1316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Unified Communications Headsets from Plantronics, Sennheiser, Jabr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567" y="3942312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266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4818" y="421774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Bell MT" panose="02020503060305020303" pitchFamily="18" charset="0"/>
              </a:rPr>
              <a:t>Digital Exclusion</a:t>
            </a:r>
            <a:endParaRPr lang="en-GB" dirty="0">
              <a:latin typeface="Bell MT" panose="0202050306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65830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Bradley Hand ITC" panose="03070402050302030203" pitchFamily="66" charset="0"/>
              </a:rPr>
              <a:t>What is Digital </a:t>
            </a:r>
            <a:r>
              <a:rPr lang="en-GB" dirty="0" smtClean="0">
                <a:latin typeface="Bradley Hand ITC" panose="03070402050302030203" pitchFamily="66" charset="0"/>
              </a:rPr>
              <a:t>exclusion?</a:t>
            </a:r>
            <a:br>
              <a:rPr lang="en-GB" dirty="0" smtClean="0">
                <a:latin typeface="Bradley Hand ITC" panose="03070402050302030203" pitchFamily="66" charset="0"/>
              </a:rPr>
            </a:br>
            <a:r>
              <a:rPr lang="en-GB" dirty="0" smtClean="0">
                <a:latin typeface="Bradley Hand ITC" panose="03070402050302030203" pitchFamily="66" charset="0"/>
              </a:rPr>
              <a:t/>
            </a:r>
            <a:br>
              <a:rPr lang="en-GB" dirty="0" smtClean="0">
                <a:latin typeface="Bradley Hand ITC" panose="03070402050302030203" pitchFamily="66" charset="0"/>
              </a:rPr>
            </a:br>
            <a:r>
              <a:rPr lang="en-GB" sz="2000" dirty="0">
                <a:latin typeface="Bell MT" panose="02020503060305020303" pitchFamily="18" charset="0"/>
              </a:rPr>
              <a:t>Broadly defined, </a:t>
            </a:r>
            <a:r>
              <a:rPr lang="en-GB" sz="2000" b="1" dirty="0">
                <a:latin typeface="Bell MT" panose="02020503060305020303" pitchFamily="18" charset="0"/>
              </a:rPr>
              <a:t>digital</a:t>
            </a:r>
            <a:r>
              <a:rPr lang="en-GB" sz="2000" dirty="0">
                <a:latin typeface="Bell MT" panose="02020503060305020303" pitchFamily="18" charset="0"/>
              </a:rPr>
              <a:t> </a:t>
            </a:r>
            <a:r>
              <a:rPr lang="en-GB" sz="2000" b="1" dirty="0">
                <a:latin typeface="Bell MT" panose="02020503060305020303" pitchFamily="18" charset="0"/>
              </a:rPr>
              <a:t>exclusion</a:t>
            </a:r>
            <a:r>
              <a:rPr lang="en-GB" sz="2000" dirty="0">
                <a:latin typeface="Bell MT" panose="02020503060305020303" pitchFamily="18" charset="0"/>
              </a:rPr>
              <a:t> is where a section of the population have continuing unequal access and capacity to use Information and Communications Technologies (ICT) that are essential to fully participate in society</a:t>
            </a:r>
            <a:r>
              <a:rPr lang="en-GB" dirty="0" smtClean="0">
                <a:latin typeface="Bradley Hand ITC" panose="03070402050302030203" pitchFamily="66" charset="0"/>
              </a:rPr>
              <a:t/>
            </a:r>
            <a:br>
              <a:rPr lang="en-GB" dirty="0" smtClean="0">
                <a:latin typeface="Bradley Hand ITC" panose="03070402050302030203" pitchFamily="66" charset="0"/>
              </a:rPr>
            </a:b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Ways we will communicate with our patient </a:t>
            </a:r>
            <a:br>
              <a:rPr lang="en-GB" dirty="0" smtClean="0">
                <a:latin typeface="Bradley Hand ITC" panose="03070402050302030203" pitchFamily="66" charset="0"/>
              </a:rPr>
            </a:b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Importance of updating personal contact details</a:t>
            </a:r>
          </a:p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8847" y="692669"/>
            <a:ext cx="0" cy="78377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Picture 16" descr="Defending digital privacy: taking personal protection to the next level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31" b="8802"/>
          <a:stretch/>
        </p:blipFill>
        <p:spPr bwMode="auto">
          <a:xfrm>
            <a:off x="515102" y="289209"/>
            <a:ext cx="1810306" cy="177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50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262" y="2186247"/>
            <a:ext cx="4249189" cy="4364788"/>
          </a:xfrm>
        </p:spPr>
        <p:txBody>
          <a:bodyPr/>
          <a:lstStyle/>
          <a:p>
            <a:r>
              <a:rPr lang="en-GB" dirty="0" smtClean="0">
                <a:latin typeface="Bradley Hand ITC" panose="03070402050302030203" pitchFamily="66" charset="0"/>
              </a:rPr>
              <a:t>Calling board</a:t>
            </a:r>
            <a:br>
              <a:rPr lang="en-GB" dirty="0" smtClean="0">
                <a:latin typeface="Bradley Hand ITC" panose="03070402050302030203" pitchFamily="66" charset="0"/>
              </a:rPr>
            </a:br>
            <a:r>
              <a:rPr lang="en-GB" dirty="0" smtClean="0">
                <a:latin typeface="Bradley Hand ITC" panose="03070402050302030203" pitchFamily="66" charset="0"/>
              </a:rPr>
              <a:t/>
            </a:r>
            <a:br>
              <a:rPr lang="en-GB" dirty="0" smtClean="0">
                <a:latin typeface="Bradley Hand ITC" panose="03070402050302030203" pitchFamily="66" charset="0"/>
              </a:rPr>
            </a:b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 PPG meetings </a:t>
            </a:r>
            <a:br>
              <a:rPr lang="en-GB" dirty="0" smtClean="0">
                <a:latin typeface="Bradley Hand ITC" panose="03070402050302030203" pitchFamily="66" charset="0"/>
              </a:rPr>
            </a:br>
            <a:r>
              <a:rPr lang="en-GB" dirty="0" smtClean="0">
                <a:latin typeface="Bradley Hand ITC" panose="03070402050302030203" pitchFamily="66" charset="0"/>
              </a:rPr>
              <a:t/>
            </a:r>
            <a:br>
              <a:rPr lang="en-GB" dirty="0" smtClean="0">
                <a:latin typeface="Bradley Hand ITC" panose="03070402050302030203" pitchFamily="66" charset="0"/>
              </a:rPr>
            </a:br>
            <a:endParaRPr lang="en-GB" dirty="0" smtClean="0">
              <a:latin typeface="Bradley Hand ITC" panose="03070402050302030203" pitchFamily="66" charset="0"/>
            </a:endParaRPr>
          </a:p>
          <a:p>
            <a:r>
              <a:rPr lang="en-GB" dirty="0" smtClean="0">
                <a:latin typeface="Bradley Hand ITC" panose="03070402050302030203" pitchFamily="66" charset="0"/>
              </a:rPr>
              <a:t>Identify staff 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01938" y="2069870"/>
            <a:ext cx="4249189" cy="43647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JRX calling system has been installed</a:t>
            </a:r>
          </a:p>
          <a:p>
            <a:r>
              <a:rPr lang="en-GB" dirty="0" smtClean="0">
                <a:latin typeface="Bradley Hand ITC" panose="03070402050302030203" pitchFamily="66" charset="0"/>
              </a:rPr>
              <a:t>PPG meetings will take place once every four months and in the evening</a:t>
            </a:r>
          </a:p>
          <a:p>
            <a:r>
              <a:rPr lang="en-GB" dirty="0" smtClean="0">
                <a:latin typeface="Bradley Hand ITC" panose="03070402050302030203" pitchFamily="66" charset="0"/>
              </a:rPr>
              <a:t>Name badge and lanyards are being worn by staff at both front desk and around the building</a:t>
            </a:r>
            <a:endParaRPr lang="en-GB" dirty="0">
              <a:latin typeface="Bradley Hand ITC" panose="03070402050302030203" pitchFamily="66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105" y="2427316"/>
            <a:ext cx="21772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105" y="3685308"/>
            <a:ext cx="21772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77440" y="5001490"/>
            <a:ext cx="217724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18" descr="Lower Valley Priority Updates | West Yorkshire Pol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683" y="289538"/>
            <a:ext cx="5187141" cy="165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2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Marks Questions Stock Illustrations – 2,163 Marks Questions Stock  Illustrations, Vectors &amp; Clipart - Dreams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065" y="1356651"/>
            <a:ext cx="9274175" cy="347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81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274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Bahnschrift Light</vt:lpstr>
      <vt:lpstr>Bell MT</vt:lpstr>
      <vt:lpstr>Bradley Hand ITC</vt:lpstr>
      <vt:lpstr>Calibri</vt:lpstr>
      <vt:lpstr>Calibri Light</vt:lpstr>
      <vt:lpstr>Office Theme</vt:lpstr>
      <vt:lpstr>Goodman's Fields Health Centre</vt:lpstr>
      <vt:lpstr>Discussion points</vt:lpstr>
      <vt:lpstr>Staff Updates: </vt:lpstr>
      <vt:lpstr>Appointments </vt:lpstr>
      <vt:lpstr>Telecommunications Update: </vt:lpstr>
      <vt:lpstr>Digital Exclusion</vt:lpstr>
      <vt:lpstr>PowerPoint Presentation</vt:lpstr>
      <vt:lpstr>PowerPoint Presentation</vt:lpstr>
    </vt:vector>
  </TitlesOfParts>
  <Company>NEL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</dc:title>
  <dc:creator>user, whitechapel</dc:creator>
  <cp:lastModifiedBy>Akthar, Afroza</cp:lastModifiedBy>
  <cp:revision>26</cp:revision>
  <dcterms:created xsi:type="dcterms:W3CDTF">2023-01-19T09:52:18Z</dcterms:created>
  <dcterms:modified xsi:type="dcterms:W3CDTF">2023-01-19T16:57:44Z</dcterms:modified>
</cp:coreProperties>
</file>