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embeddedFontLst>
    <p:embeddedFont>
      <p:font typeface="PVVVGP+BellMT"/>
      <p:regular r:id="rId27"/>
    </p:embeddedFont>
    <p:embeddedFont>
      <p:font typeface="QVNAHT+Arial-BoldMT"/>
      <p:regular r:id="rId28"/>
    </p:embeddedFont>
    <p:embeddedFont>
      <p:font typeface="TGEDQQ+BradleyHandITC"/>
      <p:regular r:id="rId29"/>
    </p:embeddedFont>
    <p:embeddedFont>
      <p:font typeface="BKANKN+ArialMT"/>
      <p:regular r:id="rId30"/>
    </p:embeddedFont>
    <p:embeddedFont>
      <p:font typeface="OCGNCP+BradleyHandITC,Bold"/>
      <p:regular r:id="rId31"/>
    </p:embeddedFont>
    <p:embeddedFont>
      <p:font typeface="RGENIL+Wingdings-Regular"/>
      <p:regular r:id="rId32"/>
    </p:embeddedFont>
    <p:embeddedFont>
      <p:font typeface="SRNJPA+TrebuchetMS"/>
      <p:regular r:id="rId33"/>
    </p:embeddedFont>
    <p:embeddedFont>
      <p:font typeface="GNUAQG+TrebuchetMS-Bold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font" Target="fonts/font1.fntdata" /><Relationship Id="rId28" Type="http://schemas.openxmlformats.org/officeDocument/2006/relationships/font" Target="fonts/font2.fntdata" /><Relationship Id="rId29" Type="http://schemas.openxmlformats.org/officeDocument/2006/relationships/font" Target="fonts/font3.fntdata" /><Relationship Id="rId3" Type="http://schemas.openxmlformats.org/officeDocument/2006/relationships/viewProps" Target="viewProps.xml" /><Relationship Id="rId30" Type="http://schemas.openxmlformats.org/officeDocument/2006/relationships/font" Target="fonts/font4.fntdata" /><Relationship Id="rId31" Type="http://schemas.openxmlformats.org/officeDocument/2006/relationships/font" Target="fonts/font5.fntdata" /><Relationship Id="rId32" Type="http://schemas.openxmlformats.org/officeDocument/2006/relationships/font" Target="fonts/font6.fntdata" /><Relationship Id="rId33" Type="http://schemas.openxmlformats.org/officeDocument/2006/relationships/font" Target="fonts/font7.fntdata" /><Relationship Id="rId34" Type="http://schemas.openxmlformats.org/officeDocument/2006/relationships/font" Target="fonts/font8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17847" y="2473073"/>
            <a:ext cx="5736333" cy="17082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PVVVGP+BellMT"/>
                <a:cs typeface="PVVVGP+BellMT"/>
              </a:rPr>
              <a:t>Goodman's</a:t>
            </a:r>
            <a:r>
              <a:rPr dirty="0" sz="6000">
                <a:solidFill>
                  <a:srgbClr val="000000"/>
                </a:solidFill>
                <a:latin typeface="PVVVGP+BellMT"/>
                <a:cs typeface="PVVVGP+BellMT"/>
              </a:rPr>
              <a:t> </a:t>
            </a:r>
            <a:r>
              <a:rPr dirty="0" sz="6000">
                <a:solidFill>
                  <a:srgbClr val="000000"/>
                </a:solidFill>
                <a:latin typeface="PVVVGP+BellMT"/>
                <a:cs typeface="PVVVGP+BellMT"/>
              </a:rPr>
              <a:t>Fields</a:t>
            </a:r>
          </a:p>
          <a:p>
            <a:pPr marL="194468" marR="0">
              <a:lnSpc>
                <a:spcPts val="6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PVVVGP+BellMT"/>
                <a:cs typeface="PVVVGP+BellMT"/>
              </a:rPr>
              <a:t>Medical</a:t>
            </a:r>
            <a:r>
              <a:rPr dirty="0" sz="6000">
                <a:solidFill>
                  <a:srgbClr val="000000"/>
                </a:solidFill>
                <a:latin typeface="PVVVGP+BellMT"/>
                <a:cs typeface="PVVVGP+BellMT"/>
              </a:rPr>
              <a:t> </a:t>
            </a:r>
            <a:r>
              <a:rPr dirty="0" sz="6000">
                <a:solidFill>
                  <a:srgbClr val="000000"/>
                </a:solidFill>
                <a:latin typeface="PVVVGP+BellMT"/>
                <a:cs typeface="PVVVGP+BellMT"/>
              </a:rPr>
              <a:t>Practice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40964" y="4584561"/>
            <a:ext cx="4094025" cy="8348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QVNAHT+Arial-BoldMT"/>
                <a:cs typeface="QVNAHT+Arial-BoldMT"/>
              </a:rPr>
              <a:t>Patient</a:t>
            </a:r>
            <a:r>
              <a:rPr dirty="0" sz="2400" b="1">
                <a:solidFill>
                  <a:srgbClr val="000000"/>
                </a:solidFill>
                <a:latin typeface="QVNAHT+Arial-BoldMT"/>
                <a:cs typeface="QVNAHT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QVNAHT+Arial-BoldMT"/>
                <a:cs typeface="QVNAHT+Arial-BoldMT"/>
              </a:rPr>
              <a:t>Participation</a:t>
            </a:r>
            <a:r>
              <a:rPr dirty="0" sz="2400" b="1">
                <a:solidFill>
                  <a:srgbClr val="000000"/>
                </a:solidFill>
                <a:latin typeface="QVNAHT+Arial-BoldMT"/>
                <a:cs typeface="QVNAHT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QVNAHT+Arial-BoldMT"/>
                <a:cs typeface="QVNAHT+Arial-BoldMT"/>
              </a:rPr>
              <a:t>Group</a:t>
            </a:r>
          </a:p>
          <a:p>
            <a:pPr marL="1284287" marR="0">
              <a:lnSpc>
                <a:spcPts val="2681"/>
              </a:lnSpc>
              <a:spcBef>
                <a:spcPts val="91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QVNAHT+Arial-BoldMT"/>
                <a:cs typeface="QVNAHT+Arial-BoldMT"/>
              </a:rPr>
              <a:t>July</a:t>
            </a:r>
            <a:r>
              <a:rPr dirty="0" sz="2400" b="1">
                <a:solidFill>
                  <a:srgbClr val="000000"/>
                </a:solidFill>
                <a:latin typeface="QVNAHT+Arial-BoldMT"/>
                <a:cs typeface="QVNAHT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QVNAHT+Arial-BoldMT"/>
                <a:cs typeface="QVNAHT+Arial-BoldMT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98421" y="966745"/>
            <a:ext cx="2921772" cy="546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2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PVVVGP+BellMT"/>
                <a:cs typeface="PVVVGP+BellMT"/>
              </a:rPr>
              <a:t>Clinical</a:t>
            </a:r>
            <a:r>
              <a:rPr dirty="0" sz="3600">
                <a:solidFill>
                  <a:srgbClr val="000000"/>
                </a:solidFill>
                <a:latin typeface="PVVVGP+BellMT"/>
                <a:cs typeface="PVVVGP+BellMT"/>
              </a:rPr>
              <a:t> </a:t>
            </a:r>
            <a:r>
              <a:rPr dirty="0" sz="3600">
                <a:solidFill>
                  <a:srgbClr val="000000"/>
                </a:solidFill>
                <a:latin typeface="PVVVGP+BellMT"/>
                <a:cs typeface="PVVVGP+BellMT"/>
              </a:rPr>
              <a:t>Roles?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65667" y="5708450"/>
            <a:ext cx="3937829" cy="323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Presentation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by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Dr.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Abadur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Chowdhury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3425" y="1267107"/>
            <a:ext cx="8185047" cy="457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GPs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most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senior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members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our</a:t>
            </a:r>
            <a:r>
              <a:rPr dirty="0" sz="1400" spc="18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team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doctors.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have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completed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medical</a:t>
            </a:r>
            <a:r>
              <a:rPr dirty="0" sz="1400" spc="-14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school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least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5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further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years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 spc="17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post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graduate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training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specialise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into</a:t>
            </a:r>
            <a:r>
              <a:rPr dirty="0" sz="1400" spc="421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becoming</a:t>
            </a:r>
            <a:r>
              <a:rPr dirty="0" sz="1400" spc="-18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GPs.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3425" y="1907187"/>
            <a:ext cx="8306091" cy="457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GPs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oversee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all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aspects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patient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care.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meet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regularly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with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other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members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practice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team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plan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co-ordinate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patient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care.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All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other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staff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members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work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under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supervision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44136" y="2478595"/>
            <a:ext cx="81180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Our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GPs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96959" y="2542404"/>
            <a:ext cx="181024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They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can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help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with: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44136" y="2797619"/>
            <a:ext cx="1609175" cy="5635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Dr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Saffan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Qureshi</a:t>
            </a:r>
          </a:p>
          <a:p>
            <a:pPr marL="0" marR="0">
              <a:lnSpc>
                <a:spcPts val="1625"/>
              </a:lnSpc>
              <a:spcBef>
                <a:spcPts val="886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Dr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Aziz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Ahmed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96959" y="2882764"/>
            <a:ext cx="231482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Diagnosing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treating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82709" y="3096124"/>
            <a:ext cx="1528533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conditions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96959" y="3436484"/>
            <a:ext cx="1906445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Ordering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tests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44136" y="3435667"/>
            <a:ext cx="1688539" cy="5635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Dr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Taiwo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Akinseye</a:t>
            </a:r>
          </a:p>
          <a:p>
            <a:pPr marL="0" marR="0">
              <a:lnSpc>
                <a:spcPts val="1625"/>
              </a:lnSpc>
              <a:spcBef>
                <a:spcPts val="886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Dr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Ana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Luna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82709" y="3649844"/>
            <a:ext cx="1691576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interpreting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results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696959" y="3990204"/>
            <a:ext cx="2307078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Prescribing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appropriate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44136" y="4073715"/>
            <a:ext cx="1913908" cy="1201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Dr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Shaheena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Shakoor</a:t>
            </a:r>
          </a:p>
          <a:p>
            <a:pPr marL="0" marR="0">
              <a:lnSpc>
                <a:spcPts val="1625"/>
              </a:lnSpc>
              <a:spcBef>
                <a:spcPts val="886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Dr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Vidaltxo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Martinez</a:t>
            </a:r>
          </a:p>
          <a:p>
            <a:pPr marL="0" marR="0">
              <a:lnSpc>
                <a:spcPts val="1625"/>
              </a:lnSpc>
              <a:spcBef>
                <a:spcPts val="886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Dr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Hanson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Tang</a:t>
            </a:r>
          </a:p>
          <a:p>
            <a:pPr marL="0" marR="0">
              <a:lnSpc>
                <a:spcPts val="1625"/>
              </a:lnSpc>
              <a:spcBef>
                <a:spcPts val="936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Dr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khizar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Khan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982709" y="4203564"/>
            <a:ext cx="1113891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medications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696959" y="4543924"/>
            <a:ext cx="2412249" cy="88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Referring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hospital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other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services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for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urgent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specialist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treatment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344136" y="5349811"/>
            <a:ext cx="1165977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Dr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Ishi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bains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96959" y="5524365"/>
            <a:ext cx="1810885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best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for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344136" y="5668835"/>
            <a:ext cx="1307449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Dr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Ghias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Shafi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982709" y="5737724"/>
            <a:ext cx="2015528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complex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medical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issues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344136" y="5987859"/>
            <a:ext cx="1740856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Dr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Yalini</a:t>
            </a:r>
            <a:r>
              <a:rPr dirty="0" sz="1400" spc="-119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Kugatahas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344136" y="6306883"/>
            <a:ext cx="2403870" cy="4365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Dr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Abadur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Chowdhury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(ST3</a:t>
            </a:r>
          </a:p>
          <a:p>
            <a:pPr marL="0" marR="0">
              <a:lnSpc>
                <a:spcPts val="1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Registrar)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5807" y="1182274"/>
            <a:ext cx="8119481" cy="88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Physician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Associates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 spc="11">
                <a:solidFill>
                  <a:srgbClr val="6e76a9"/>
                </a:solidFill>
                <a:latin typeface="SRNJPA+TrebuchetMS"/>
                <a:cs typeface="SRNJPA+TrebuchetMS"/>
              </a:rPr>
              <a:t>(PAs)are</a:t>
            </a:r>
            <a:r>
              <a:rPr dirty="0" sz="1400" spc="-12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healthcare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professionals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trained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qualified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diagnose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treat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wide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range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conditions.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Although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not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doctors,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have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completed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2-year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post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graduate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Physician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Associate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degree.</a:t>
            </a:r>
            <a:r>
              <a:rPr dirty="0" sz="1400" spc="-17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work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alongside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GPs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provide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patients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are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supervised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by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GPs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all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times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maximise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patient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care.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46324" y="2542404"/>
            <a:ext cx="181024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They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can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help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with: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99507" y="2542404"/>
            <a:ext cx="2195617" cy="1605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Our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Physician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Associates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Kaoutar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Mameri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Basithur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Rahman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Taniya</a:t>
            </a:r>
            <a:r>
              <a:rPr dirty="0" sz="1400" spc="-137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Khanum</a:t>
            </a:r>
          </a:p>
          <a:p>
            <a:pPr marL="0" marR="0">
              <a:lnSpc>
                <a:spcPts val="1625"/>
              </a:lnSpc>
              <a:spcBef>
                <a:spcPts val="100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Sadia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Zeb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2807" y="2882764"/>
            <a:ext cx="2315112" cy="671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Diagnosing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treating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simple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common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conditions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92807" y="3649844"/>
            <a:ext cx="1975075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Arranging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tests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78557" y="3863204"/>
            <a:ext cx="1691576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interpreting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results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92807" y="4203564"/>
            <a:ext cx="2010954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Performing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physical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78557" y="4416924"/>
            <a:ext cx="1206437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examinations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92807" y="4757284"/>
            <a:ext cx="2308034" cy="671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Best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for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minor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ailments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common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medical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problems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58339" y="1316575"/>
            <a:ext cx="8157067" cy="457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Healthcare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Assistants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(HCAs)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work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under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guidance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nurse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other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healthcare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professional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help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with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routine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checks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provide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patients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with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general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wellbeing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advice.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3903" y="2405543"/>
            <a:ext cx="181024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They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can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help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with: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61493" y="2405543"/>
            <a:ext cx="2286473" cy="925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Our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Healthcare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Assistants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Comfort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Ogba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Azih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Sunarun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Khatun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0385" y="2745903"/>
            <a:ext cx="2520001" cy="671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checks,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such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blood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pressure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monitoring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taking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blood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samples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61493" y="3426623"/>
            <a:ext cx="1461455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Jabada</a:t>
            </a:r>
            <a:r>
              <a:rPr dirty="0" sz="1400" spc="23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Khanom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0385" y="3512983"/>
            <a:ext cx="2617939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Vaccinations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injections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61493" y="3766983"/>
            <a:ext cx="1434371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Reshma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Khatun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0385" y="3853343"/>
            <a:ext cx="2508486" cy="671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Living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advice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e.g.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stopping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smoking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weight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loss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61493" y="4107343"/>
            <a:ext cx="1418225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Rahema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Begum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61493" y="4447703"/>
            <a:ext cx="1250966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Kete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Gibbons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61493" y="4788063"/>
            <a:ext cx="2785854" cy="584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Ali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Shuja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(Medical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Assistant)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Rushna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Miah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(Medical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Assistant)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58339" y="1236978"/>
            <a:ext cx="8023003" cy="88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Clinical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pharmacists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experts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medicines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help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people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stay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well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possible.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support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those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with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long-term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conditions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like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asthma,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diabetes,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high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blood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pressure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anyone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taking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multiple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medicines.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work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with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GPs,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Local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pharmacies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hospitals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many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also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prescribe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medications.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5033" y="2406947"/>
            <a:ext cx="181024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They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can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help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with: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11929" y="2404807"/>
            <a:ext cx="1506287" cy="1605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Our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Pharmacists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Miten</a:t>
            </a:r>
            <a:r>
              <a:rPr dirty="0" sz="1400" spc="-15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Vadukul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Shahareen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Miah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Nadia</a:t>
            </a:r>
            <a:r>
              <a:rPr dirty="0" sz="1400" spc="12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Rahman</a:t>
            </a:r>
          </a:p>
          <a:p>
            <a:pPr marL="0" marR="0">
              <a:lnSpc>
                <a:spcPts val="1625"/>
              </a:lnSpc>
              <a:spcBef>
                <a:spcPts val="100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Saidul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Islam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1515" y="2747307"/>
            <a:ext cx="2555383" cy="671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In-depth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reviews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your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medicines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have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long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term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conditions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71515" y="3514387"/>
            <a:ext cx="2095593" cy="457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Agreeing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making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changes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57265" y="3941107"/>
            <a:ext cx="1182129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prescriptions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11929" y="4106607"/>
            <a:ext cx="1120442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Anwar</a:t>
            </a:r>
            <a:r>
              <a:rPr dirty="0" sz="1400" spc="15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Miah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71515" y="4281468"/>
            <a:ext cx="2668318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Advice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about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medicines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11929" y="4446967"/>
            <a:ext cx="117599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Richy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Attray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57265" y="4494827"/>
            <a:ext cx="1079284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side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effects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11929" y="4787327"/>
            <a:ext cx="1585349" cy="584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Sumaiya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Tahseen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Mashfia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Sharif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71515" y="4835187"/>
            <a:ext cx="1991707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Advice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for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57265" y="5048548"/>
            <a:ext cx="2168435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common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problems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7610" y="1279796"/>
            <a:ext cx="8227129" cy="88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Nurses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undertake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wide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range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roles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involved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almost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every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aspect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patient’s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care-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assessing,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screening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treating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people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all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ages.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addition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their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traditional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roles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such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wound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care,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immunisations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administration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medications,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run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checks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clinics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for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patients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with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long-term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conditions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such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asthma,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heart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disease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diabetes.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0058" y="2698327"/>
            <a:ext cx="181024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They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can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help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with: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65899" y="2698327"/>
            <a:ext cx="1066232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Our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Nurses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76541" y="3038687"/>
            <a:ext cx="2617939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Vaccinations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injections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65899" y="3038687"/>
            <a:ext cx="2109616" cy="1605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Yasmin</a:t>
            </a:r>
            <a:r>
              <a:rPr dirty="0" sz="1400" spc="-1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Din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(lead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nurse)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Habiba</a:t>
            </a:r>
            <a:r>
              <a:rPr dirty="0" sz="1400" spc="12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Khanam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Monowara</a:t>
            </a:r>
            <a:r>
              <a:rPr dirty="0" sz="1400" spc="-37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Khan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Chriso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Kyriakou</a:t>
            </a:r>
          </a:p>
          <a:p>
            <a:pPr marL="0" marR="0">
              <a:lnSpc>
                <a:spcPts val="1625"/>
              </a:lnSpc>
              <a:spcBef>
                <a:spcPts val="100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Tahera</a:t>
            </a:r>
            <a:r>
              <a:rPr dirty="0" sz="1400" spc="-184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Begum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76541" y="3379047"/>
            <a:ext cx="2674509" cy="671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Supporting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people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with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long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-term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conditions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such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asthma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diabetes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76541" y="4146127"/>
            <a:ext cx="2470792" cy="671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living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advice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e.g.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stopping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smoking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weight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loss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65899" y="4740487"/>
            <a:ext cx="140872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Kenisha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Farrell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76541" y="4913207"/>
            <a:ext cx="2588982" cy="671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Family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planning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sexual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advice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including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smear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tests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76541" y="5680288"/>
            <a:ext cx="2631246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Wound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removal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62291" y="5893648"/>
            <a:ext cx="770185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stitches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1293" y="1379699"/>
            <a:ext cx="8215771" cy="671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Advanced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Clinical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Practitioners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come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from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wide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range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clinical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backgrounds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such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nursing,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pharmacy,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physiotherapy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paramedics.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highly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trained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have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knowledge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skills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manage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all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aspects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patient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care.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4569" y="2586630"/>
            <a:ext cx="181024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They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can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help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with: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87261" y="2586630"/>
            <a:ext cx="2442404" cy="1265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Our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Advanced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Practitioners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Winifred</a:t>
            </a:r>
            <a:r>
              <a:rPr dirty="0" sz="1400" spc="-1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Egemonye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Grace</a:t>
            </a:r>
            <a:r>
              <a:rPr dirty="0" sz="1400" spc="-41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Sodeinde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Saidul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Islam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1051" y="2926990"/>
            <a:ext cx="231482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Diagnosing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treating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66801" y="3140350"/>
            <a:ext cx="1528533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conditions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1051" y="3480710"/>
            <a:ext cx="1906445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Ordering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tests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66801" y="3694070"/>
            <a:ext cx="1691576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interpreting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results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87261" y="3948070"/>
            <a:ext cx="1118524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Anwar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Miah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81051" y="4034430"/>
            <a:ext cx="2252334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Prescribing</a:t>
            </a:r>
            <a:r>
              <a:rPr dirty="0" sz="1400" spc="-69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medication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87261" y="4288430"/>
            <a:ext cx="1177006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Richy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Attray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81051" y="4374790"/>
            <a:ext cx="2324016" cy="671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best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for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minor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ailment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common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medical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problems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1293" y="1379699"/>
            <a:ext cx="8288814" cy="88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Social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prescribing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involves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helping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people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improve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their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wellbeing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by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connecting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them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activities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community.</a:t>
            </a:r>
            <a:r>
              <a:rPr dirty="0" sz="1400" spc="-191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Link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workers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(“Social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Prescribers”)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connect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those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feeling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lonely,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overwhelmed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need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help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range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local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support,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from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community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activity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groups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work,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debt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housing</a:t>
            </a:r>
            <a:r>
              <a:rPr dirty="0" sz="1400" spc="-2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advice.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4457" y="2542772"/>
            <a:ext cx="181024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They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can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help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with: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73964" y="2542772"/>
            <a:ext cx="1983502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Our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Social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Prescribers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50939" y="2883132"/>
            <a:ext cx="2638320" cy="88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Getting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people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focus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on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their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own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priorities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things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that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affect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their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wellbeing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73964" y="2883132"/>
            <a:ext cx="229396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Mr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Muhammad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Dobir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Miah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50939" y="3863572"/>
            <a:ext cx="2506214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Supporting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people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take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36689" y="4076932"/>
            <a:ext cx="2394704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more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control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their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50939" y="4417293"/>
            <a:ext cx="2287161" cy="1097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Introducing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people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groups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activities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their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community-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for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example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weight-loss</a:t>
            </a:r>
          </a:p>
          <a:p>
            <a:pPr marL="285750" marR="0">
              <a:lnSpc>
                <a:spcPts val="1625"/>
              </a:lnSpc>
              <a:spcBef>
                <a:spcPts val="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programmes.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1293" y="1379699"/>
            <a:ext cx="7990137" cy="671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Mental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Practitioners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are</a:t>
            </a:r>
            <a:r>
              <a:rPr dirty="0" sz="1400" spc="-56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specialist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nurses</a:t>
            </a:r>
            <a:r>
              <a:rPr dirty="0" sz="1400" spc="-12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who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trained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assess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provide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for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people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with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various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mental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problems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such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anxiety,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depression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schizophrenia.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provide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follow-up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for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patients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who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may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require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regular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input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manage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their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mental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4569" y="2586630"/>
            <a:ext cx="181024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They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can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help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with: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25912" y="2578257"/>
            <a:ext cx="2793736" cy="584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Our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Mental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Health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Practitioners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Mr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Yele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Ige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1051" y="2926990"/>
            <a:ext cx="2340927" cy="671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Assessing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symptoms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mental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problems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such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anxiety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1051" y="3694070"/>
            <a:ext cx="2318346" cy="671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Suggesting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appropriate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psychiatric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medications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such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antidepressants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1051" y="4461150"/>
            <a:ext cx="2326497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Assessing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benefit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66801" y="4674510"/>
            <a:ext cx="1598408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those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medications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81051" y="5014870"/>
            <a:ext cx="2445403" cy="457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Discussing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case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with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psychiatrists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if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may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66801" y="5441591"/>
            <a:ext cx="2192154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need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more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complex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care.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9201" y="538605"/>
            <a:ext cx="531091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1bbed"/>
                </a:solidFill>
                <a:latin typeface="QVNAHT+Arial-BoldMT"/>
                <a:cs typeface="QVNAHT+Arial-BoldMT"/>
              </a:rPr>
              <a:t>First</a:t>
            </a:r>
            <a:r>
              <a:rPr dirty="0" sz="2800" b="1">
                <a:solidFill>
                  <a:srgbClr val="21bbed"/>
                </a:solidFill>
                <a:latin typeface="QVNAHT+Arial-BoldMT"/>
                <a:cs typeface="QVNAHT+Arial-BoldMT"/>
              </a:rPr>
              <a:t> </a:t>
            </a:r>
            <a:r>
              <a:rPr dirty="0" sz="2800" b="1">
                <a:solidFill>
                  <a:srgbClr val="21bbed"/>
                </a:solidFill>
                <a:latin typeface="QVNAHT+Arial-BoldMT"/>
                <a:cs typeface="QVNAHT+Arial-BoldMT"/>
              </a:rPr>
              <a:t>Contact</a:t>
            </a:r>
            <a:r>
              <a:rPr dirty="0" sz="2800" spc="43" b="1">
                <a:solidFill>
                  <a:srgbClr val="21bbed"/>
                </a:solidFill>
                <a:latin typeface="QVNAHT+Arial-BoldMT"/>
                <a:cs typeface="QVNAHT+Arial-BoldMT"/>
              </a:rPr>
              <a:t> </a:t>
            </a:r>
            <a:r>
              <a:rPr dirty="0" sz="2800" b="1">
                <a:solidFill>
                  <a:srgbClr val="21bbed"/>
                </a:solidFill>
                <a:latin typeface="QVNAHT+Arial-BoldMT"/>
                <a:cs typeface="QVNAHT+Arial-BoldMT"/>
              </a:rPr>
              <a:t>Physiotherapists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1293" y="1379699"/>
            <a:ext cx="8309531" cy="1097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First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Contact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Physiotherapists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experts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musculoskeletal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(MSK)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conditions.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able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assess,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diagnose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suggest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treatment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such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self-physiotherapy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exercises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for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range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  <a:r>
              <a:rPr dirty="0" sz="1400" spc="-37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muscle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joint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conditions.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Although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cannot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provide</a:t>
            </a:r>
            <a:r>
              <a:rPr dirty="0" sz="1400" spc="-37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guided-</a:t>
            </a:r>
            <a:r>
              <a:rPr dirty="0" sz="1400" spc="-1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physiotherapy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sessions,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arrange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access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further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treatment,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investigations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specialists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when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needed-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including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community</a:t>
            </a:r>
          </a:p>
          <a:p>
            <a:pPr marL="0" marR="0">
              <a:lnSpc>
                <a:spcPts val="1625"/>
              </a:lnSpc>
              <a:spcBef>
                <a:spcPts val="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physiotherapists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for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guided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exercises.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06408" y="2698327"/>
            <a:ext cx="181024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They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can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help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with: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82690" y="2698327"/>
            <a:ext cx="3000696" cy="584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Our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First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Contact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Physiotherapists</a:t>
            </a:r>
          </a:p>
          <a:p>
            <a:pPr marL="0" marR="0">
              <a:lnSpc>
                <a:spcPts val="1625"/>
              </a:lnSpc>
              <a:spcBef>
                <a:spcPts val="1054"/>
              </a:spcBef>
              <a:spcAft>
                <a:spcPts val="0"/>
              </a:spcAft>
            </a:pP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Ms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Kanchi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6e76a9"/>
                </a:solidFill>
                <a:latin typeface="GNUAQG+TrebuchetMS-Bold"/>
                <a:cs typeface="GNUAQG+TrebuchetMS-Bold"/>
              </a:rPr>
              <a:t>Vyas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52890" y="3038687"/>
            <a:ext cx="2210757" cy="88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Making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diagnosis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by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assessing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joint/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muscle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pain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other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related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symptoms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52890" y="4019127"/>
            <a:ext cx="2471225" cy="671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Advising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simple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measures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take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help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symptoms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52890" y="4786207"/>
            <a:ext cx="234306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Arranging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investigations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38640" y="4999567"/>
            <a:ext cx="2096782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such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ultrasound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scans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52890" y="5339927"/>
            <a:ext cx="2174275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Referrals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specialist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38640" y="5553288"/>
            <a:ext cx="2295986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services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physiotherapy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7610" y="1337937"/>
            <a:ext cx="8200412" cy="88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navigators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(reception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team)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specially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trained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know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about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services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available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surgery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area.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will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listen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talk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confidence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about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your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problem,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understand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needs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so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book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appointment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with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right</a:t>
            </a:r>
          </a:p>
          <a:p>
            <a:pPr marL="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healthcare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professional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service.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11241" y="2551974"/>
            <a:ext cx="2163884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They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can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help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you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 </a:t>
            </a:r>
            <a:r>
              <a:rPr dirty="0" sz="1400" b="1">
                <a:solidFill>
                  <a:srgbClr val="29bdee"/>
                </a:solidFill>
                <a:latin typeface="GNUAQG+TrebuchetMS-Bold"/>
                <a:cs typeface="GNUAQG+TrebuchetMS-Bold"/>
              </a:rPr>
              <a:t>with: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57723" y="2892334"/>
            <a:ext cx="2682770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Get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seen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soon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possible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57723" y="3232694"/>
            <a:ext cx="2595739" cy="671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Know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whether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self-referral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is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available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for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certain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services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57723" y="3999774"/>
            <a:ext cx="2649473" cy="88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Make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appointments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for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new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services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or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new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kinds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care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you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may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not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be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aware</a:t>
            </a:r>
          </a:p>
          <a:p>
            <a:pPr marL="285750" marR="0">
              <a:lnSpc>
                <a:spcPts val="162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of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57723" y="4980214"/>
            <a:ext cx="1944023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5fcbef"/>
                </a:solidFill>
                <a:latin typeface="BKANKN+ArialMT"/>
                <a:cs typeface="BKANKN+ArialMT"/>
              </a:rPr>
              <a:t>•</a:t>
            </a:r>
            <a:r>
              <a:rPr dirty="0" sz="1150" spc="156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Accessing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the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right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43473" y="5193574"/>
            <a:ext cx="2083696" cy="244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healthcare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 </a:t>
            </a:r>
            <a:r>
              <a:rPr dirty="0" sz="1400">
                <a:solidFill>
                  <a:srgbClr val="6e76a9"/>
                </a:solidFill>
                <a:latin typeface="SRNJPA+TrebuchetMS"/>
                <a:cs typeface="SRNJPA+TrebuchetMS"/>
              </a:rPr>
              <a:t>professional.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63647" y="399076"/>
            <a:ext cx="1897732" cy="59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862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trike="sngStrike">
                <a:solidFill>
                  <a:srgbClr val="000000"/>
                </a:solidFill>
                <a:latin typeface="TGEDQQ+BradleyHandITC"/>
                <a:cs typeface="TGEDQQ+BradleyHandITC"/>
              </a:rPr>
              <a:t>Appointments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: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Dr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iQ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Increased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28772" y="947716"/>
            <a:ext cx="1456134" cy="323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appointments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87422" y="1203451"/>
            <a:ext cx="2547842" cy="890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Other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pathways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if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no</a:t>
            </a:r>
          </a:p>
          <a:p>
            <a:pPr marL="18970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appointments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available</a:t>
            </a:r>
          </a:p>
          <a:p>
            <a:pPr marL="90487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Appointment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Ratio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9143" y="1628959"/>
            <a:ext cx="2136130" cy="59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trike="sngStrike">
                <a:solidFill>
                  <a:srgbClr val="000000"/>
                </a:solidFill>
                <a:latin typeface="TGEDQQ+BradleyHandITC"/>
                <a:cs typeface="TGEDQQ+BradleyHandITC"/>
              </a:rPr>
              <a:t>Telecommunications</a:t>
            </a:r>
          </a:p>
          <a:p>
            <a:pPr marL="58102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trike="sngStrike">
                <a:solidFill>
                  <a:srgbClr val="000000"/>
                </a:solidFill>
                <a:latin typeface="TGEDQQ+BradleyHandITC"/>
                <a:cs typeface="TGEDQQ+BradleyHandITC"/>
              </a:rPr>
              <a:t>Updates: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86424" y="2159014"/>
            <a:ext cx="2460130" cy="616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0181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Call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back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system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Automated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messages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11331" y="2594586"/>
            <a:ext cx="689967" cy="323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trike="sngStrike">
                <a:solidFill>
                  <a:srgbClr val="000000"/>
                </a:solidFill>
                <a:latin typeface="TGEDQQ+BradleyHandITC"/>
                <a:cs typeface="TGEDQQ+BradleyHandITC"/>
              </a:rPr>
              <a:t>Staff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67976" y="2656980"/>
            <a:ext cx="4164582" cy="659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PVVVGP+BellMT"/>
                <a:cs typeface="PVVVGP+BellMT"/>
              </a:rPr>
              <a:t>Discussion</a:t>
            </a:r>
            <a:r>
              <a:rPr dirty="0" sz="4400">
                <a:solidFill>
                  <a:srgbClr val="000000"/>
                </a:solidFill>
                <a:latin typeface="PVVVGP+BellMT"/>
                <a:cs typeface="PVVVGP+BellMT"/>
              </a:rPr>
              <a:t> </a:t>
            </a:r>
            <a:r>
              <a:rPr dirty="0" sz="4400">
                <a:solidFill>
                  <a:srgbClr val="000000"/>
                </a:solidFill>
                <a:latin typeface="PVVVGP+BellMT"/>
                <a:cs typeface="PVVVGP+BellMT"/>
              </a:rPr>
              <a:t>points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1218" y="2868906"/>
            <a:ext cx="2486508" cy="323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trike="sngStrike">
                <a:solidFill>
                  <a:srgbClr val="000000"/>
                </a:solidFill>
                <a:latin typeface="TGEDQQ+BradleyHandITC"/>
                <a:cs typeface="TGEDQQ+BradleyHandITC"/>
              </a:rPr>
              <a:t>recruitment/promotions: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3968" y="3124641"/>
            <a:ext cx="1662173" cy="34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Admin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staff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53337" y="3398961"/>
            <a:ext cx="1606309" cy="34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APM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&amp;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PA’s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6768" y="3673281"/>
            <a:ext cx="2576929" cy="616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1</a:t>
            </a:r>
            <a:r>
              <a:rPr dirty="0" sz="1800" baseline="29999">
                <a:solidFill>
                  <a:srgbClr val="000000"/>
                </a:solidFill>
                <a:latin typeface="TGEDQQ+BradleyHandITC"/>
                <a:cs typeface="TGEDQQ+BradleyHandITC"/>
              </a:rPr>
              <a:t>st</a:t>
            </a:r>
            <a:r>
              <a:rPr dirty="0" sz="1800" baseline="29999" spc="147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contact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practitioner</a:t>
            </a:r>
          </a:p>
          <a:p>
            <a:pPr marL="388143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Nursing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staff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9175" y="4221921"/>
            <a:ext cx="2171408" cy="34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Clinical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Lead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GPs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35743" y="5184498"/>
            <a:ext cx="2376034" cy="871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0843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trike="sngStrike">
                <a:solidFill>
                  <a:srgbClr val="000000"/>
                </a:solidFill>
                <a:latin typeface="TGEDQQ+BradleyHandITC"/>
                <a:cs typeface="TGEDQQ+BradleyHandITC"/>
              </a:rPr>
              <a:t>Clinical</a:t>
            </a:r>
            <a:r>
              <a:rPr dirty="0" sz="1800" strike="sngStrike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 strike="sngStrike">
                <a:solidFill>
                  <a:srgbClr val="000000"/>
                </a:solidFill>
                <a:latin typeface="TGEDQQ+BradleyHandITC"/>
                <a:cs typeface="TGEDQQ+BradleyHandITC"/>
              </a:rPr>
              <a:t>Roles?</a:t>
            </a:r>
          </a:p>
          <a:p>
            <a:pPr marL="25320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Presentation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from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Dr.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Abadur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Chowdhury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499397" y="5186488"/>
            <a:ext cx="2301479" cy="871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8331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trike="sngStrike">
                <a:solidFill>
                  <a:srgbClr val="000000"/>
                </a:solidFill>
                <a:latin typeface="TGEDQQ+BradleyHandITC"/>
                <a:cs typeface="TGEDQQ+BradleyHandITC"/>
              </a:rPr>
              <a:t>Feedback: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Drop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in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sessions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for</a:t>
            </a:r>
          </a:p>
          <a:p>
            <a:pPr marL="8064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feedback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293022" y="5990863"/>
            <a:ext cx="2717948" cy="34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Feedback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lead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000000"/>
                </a:solidFill>
                <a:latin typeface="TGEDQQ+BradleyHandITC"/>
                <a:cs typeface="TGEDQQ+BradleyHandITC"/>
              </a:rPr>
              <a:t>appointed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17061" y="815626"/>
            <a:ext cx="3339096" cy="659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PVVVGP+BellMT"/>
                <a:cs typeface="PVVVGP+BellMT"/>
              </a:rPr>
              <a:t>Staff</a:t>
            </a:r>
            <a:r>
              <a:rPr dirty="0" sz="4400">
                <a:solidFill>
                  <a:srgbClr val="000000"/>
                </a:solidFill>
                <a:latin typeface="PVVVGP+BellMT"/>
                <a:cs typeface="PVVVGP+BellMT"/>
              </a:rPr>
              <a:t> </a:t>
            </a:r>
            <a:r>
              <a:rPr dirty="0" sz="4400">
                <a:solidFill>
                  <a:srgbClr val="000000"/>
                </a:solidFill>
                <a:latin typeface="PVVVGP+BellMT"/>
                <a:cs typeface="PVVVGP+BellMT"/>
              </a:rPr>
              <a:t>Updates: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7622" y="2354024"/>
            <a:ext cx="9616008" cy="36343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We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have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recruited</a:t>
            </a:r>
            <a:r>
              <a:rPr dirty="0" sz="2400" spc="33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five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new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admin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staff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and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await</a:t>
            </a:r>
            <a:r>
              <a:rPr dirty="0" sz="2400" spc="46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three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more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to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join</a:t>
            </a:r>
          </a:p>
          <a:p>
            <a:pPr marL="0" marR="0">
              <a:lnSpc>
                <a:spcPts val="2992"/>
              </a:lnSpc>
              <a:spcBef>
                <a:spcPts val="419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APM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Shobnom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is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going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on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Maternity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leave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from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Friday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 spc="28">
                <a:solidFill>
                  <a:srgbClr val="000000"/>
                </a:solidFill>
                <a:latin typeface="TGEDQQ+BradleyHandITC"/>
                <a:cs typeface="TGEDQQ+BradleyHandITC"/>
              </a:rPr>
              <a:t>28</a:t>
            </a:r>
            <a:r>
              <a:rPr dirty="0" sz="2400" baseline="29988">
                <a:solidFill>
                  <a:srgbClr val="000000"/>
                </a:solidFill>
                <a:latin typeface="TGEDQQ+BradleyHandITC"/>
                <a:cs typeface="TGEDQQ+BradleyHandITC"/>
              </a:rPr>
              <a:t>th</a:t>
            </a:r>
            <a:r>
              <a:rPr dirty="0" sz="2400" baseline="29988" spc="198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July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2023</a:t>
            </a:r>
          </a:p>
          <a:p>
            <a:pPr marL="0" marR="0">
              <a:lnSpc>
                <a:spcPts val="2992"/>
              </a:lnSpc>
              <a:spcBef>
                <a:spcPts val="419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Zahid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has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been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appointed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new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APM</a:t>
            </a:r>
          </a:p>
          <a:p>
            <a:pPr marL="0" marR="0">
              <a:lnSpc>
                <a:spcPts val="2992"/>
              </a:lnSpc>
              <a:spcBef>
                <a:spcPts val="419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We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have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new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first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contact</a:t>
            </a:r>
            <a:r>
              <a:rPr dirty="0" sz="2400" spc="55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physio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practitioner</a:t>
            </a:r>
          </a:p>
          <a:p>
            <a:pPr marL="0" marR="0">
              <a:lnSpc>
                <a:spcPts val="2992"/>
              </a:lnSpc>
              <a:spcBef>
                <a:spcPts val="419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Two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PA’s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Taniya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and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Sadia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have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been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recruited</a:t>
            </a:r>
          </a:p>
          <a:p>
            <a:pPr marL="0" marR="0">
              <a:lnSpc>
                <a:spcPts val="2992"/>
              </a:lnSpc>
              <a:spcBef>
                <a:spcPts val="469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Awaiting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one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GP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and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two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pharmacists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to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join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our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clinical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team</a:t>
            </a:r>
          </a:p>
          <a:p>
            <a:pPr marL="0" marR="0">
              <a:lnSpc>
                <a:spcPts val="2992"/>
              </a:lnSpc>
              <a:spcBef>
                <a:spcPts val="419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We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have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recruited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Lead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Nurse,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Yasmin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and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Practice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Nurse,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Habiba</a:t>
            </a:r>
          </a:p>
          <a:p>
            <a:pPr marL="0" marR="0">
              <a:lnSpc>
                <a:spcPts val="2992"/>
              </a:lnSpc>
              <a:spcBef>
                <a:spcPts val="419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Dr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Ahmed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&amp;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Dr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Akinseye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have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been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promoted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to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Clinical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lead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GPs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48319" y="581676"/>
            <a:ext cx="3388965" cy="659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PVVVGP+BellMT"/>
                <a:cs typeface="PVVVGP+BellMT"/>
              </a:rPr>
              <a:t>Appointments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6254" y="1954101"/>
            <a:ext cx="8869064" cy="441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48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hours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and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2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weeks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advanced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appointments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are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available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to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book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6254" y="2410285"/>
            <a:ext cx="10080713" cy="1099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When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all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appointments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are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booked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on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the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day,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staff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will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signpost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patients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to</a:t>
            </a:r>
          </a:p>
          <a:p>
            <a:pPr marL="22860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other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pathways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such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111,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local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pharmacy,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Dr.iQ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self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help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and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Hub</a:t>
            </a:r>
          </a:p>
          <a:p>
            <a:pPr marL="22860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appointments.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6254" y="3524837"/>
            <a:ext cx="9628041" cy="441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Increased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number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of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Dr.iQ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sessions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with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Allied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Health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Care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Professionals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4854" y="3876885"/>
            <a:ext cx="8225950" cy="4182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through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the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week.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Especially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on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Monday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due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to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high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demand.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16254" y="4310205"/>
            <a:ext cx="8722190" cy="441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Hub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appointments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available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–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GP,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ANP,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phlebotomy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and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nursing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16254" y="4766388"/>
            <a:ext cx="7768177" cy="441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We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offer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extended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Saturday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clinics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with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GP,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Phlebotomist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44854" y="5118436"/>
            <a:ext cx="1805666" cy="4182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and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nursing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75888" y="581676"/>
            <a:ext cx="4538279" cy="659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PVVVGP+BellMT"/>
                <a:cs typeface="PVVVGP+BellMT"/>
              </a:rPr>
              <a:t>Appointment</a:t>
            </a:r>
            <a:r>
              <a:rPr dirty="0" sz="4400">
                <a:solidFill>
                  <a:srgbClr val="000000"/>
                </a:solidFill>
                <a:latin typeface="PVVVGP+BellMT"/>
                <a:cs typeface="PVVVGP+BellMT"/>
              </a:rPr>
              <a:t> </a:t>
            </a:r>
            <a:r>
              <a:rPr dirty="0" sz="4400">
                <a:solidFill>
                  <a:srgbClr val="000000"/>
                </a:solidFill>
                <a:latin typeface="PVVVGP+BellMT"/>
                <a:cs typeface="PVVVGP+BellMT"/>
              </a:rPr>
              <a:t>Ratio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5419" y="2238653"/>
            <a:ext cx="3444514" cy="374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We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are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currently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offering</a:t>
            </a:r>
            <a:r>
              <a:rPr dirty="0" sz="2000" spc="37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385624"/>
                </a:solidFill>
                <a:latin typeface="OCGNCP+BradleyHandITC,Bold"/>
                <a:cs typeface="OCGNCP+BradleyHandITC,Bold"/>
              </a:rPr>
              <a:t>88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94019" y="2532984"/>
            <a:ext cx="3366466" cy="354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appointment</a:t>
            </a:r>
            <a:r>
              <a:rPr dirty="0" sz="2000" spc="23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385624"/>
                </a:solidFill>
                <a:latin typeface="OCGNCP+BradleyHandITC,Bold"/>
                <a:cs typeface="OCGNCP+BradleyHandITC,Bold"/>
              </a:rPr>
              <a:t>per</a:t>
            </a:r>
            <a:r>
              <a:rPr dirty="0" sz="2000">
                <a:solidFill>
                  <a:srgbClr val="385624"/>
                </a:solidFill>
                <a:latin typeface="OCGNCP+BradleyHandITC,Bold"/>
                <a:cs typeface="OCGNCP+BradleyHandITC,Bold"/>
              </a:rPr>
              <a:t> </a:t>
            </a:r>
            <a:r>
              <a:rPr dirty="0" sz="2000">
                <a:solidFill>
                  <a:srgbClr val="385624"/>
                </a:solidFill>
                <a:latin typeface="OCGNCP+BradleyHandITC,Bold"/>
                <a:cs typeface="OCGNCP+BradleyHandITC,Bold"/>
              </a:rPr>
              <a:t>1000</a:t>
            </a:r>
            <a:r>
              <a:rPr dirty="0" sz="2000" spc="30">
                <a:solidFill>
                  <a:srgbClr val="385624"/>
                </a:solidFill>
                <a:latin typeface="OCGNCP+BradleyHandITC,Bold"/>
                <a:cs typeface="OCGNCP+BradleyHandITC,Bold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patients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5419" y="2914293"/>
            <a:ext cx="3313655" cy="923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Contractually,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we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should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be</a:t>
            </a:r>
          </a:p>
          <a:p>
            <a:pPr marL="2286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offering</a:t>
            </a:r>
            <a:r>
              <a:rPr dirty="0" sz="2000" spc="11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385624"/>
                </a:solidFill>
                <a:latin typeface="OCGNCP+BradleyHandITC,Bold"/>
                <a:cs typeface="OCGNCP+BradleyHandITC,Bold"/>
              </a:rPr>
              <a:t>72</a:t>
            </a:r>
            <a:r>
              <a:rPr dirty="0" sz="2000">
                <a:solidFill>
                  <a:srgbClr val="385624"/>
                </a:solidFill>
                <a:latin typeface="OCGNCP+BradleyHandITC,Bold"/>
                <a:cs typeface="OCGNCP+BradleyHandITC,Bold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Appointments</a:t>
            </a:r>
          </a:p>
          <a:p>
            <a:pPr marL="2286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85624"/>
                </a:solidFill>
                <a:latin typeface="OCGNCP+BradleyHandITC,Bold"/>
                <a:cs typeface="OCGNCP+BradleyHandITC,Bold"/>
              </a:rPr>
              <a:t>per</a:t>
            </a:r>
            <a:r>
              <a:rPr dirty="0" sz="2000">
                <a:solidFill>
                  <a:srgbClr val="385624"/>
                </a:solidFill>
                <a:latin typeface="OCGNCP+BradleyHandITC,Bold"/>
                <a:cs typeface="OCGNCP+BradleyHandITC,Bold"/>
              </a:rPr>
              <a:t> </a:t>
            </a:r>
            <a:r>
              <a:rPr dirty="0" sz="2000">
                <a:solidFill>
                  <a:srgbClr val="385624"/>
                </a:solidFill>
                <a:latin typeface="OCGNCP+BradleyHandITC,Bold"/>
                <a:cs typeface="OCGNCP+BradleyHandITC,Bold"/>
              </a:rPr>
              <a:t>1000</a:t>
            </a:r>
            <a:r>
              <a:rPr dirty="0" sz="2000" spc="30">
                <a:solidFill>
                  <a:srgbClr val="385624"/>
                </a:solidFill>
                <a:latin typeface="OCGNCP+BradleyHandITC,Bold"/>
                <a:cs typeface="OCGNCP+BradleyHandITC,Bold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patients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5419" y="3864253"/>
            <a:ext cx="5052319" cy="374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We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have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the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following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number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of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000000"/>
                </a:solidFill>
                <a:latin typeface="TGEDQQ+BradleyHandITC"/>
                <a:cs typeface="TGEDQQ+BradleyHandITC"/>
              </a:rPr>
              <a:t>clinicians: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22619" y="4537064"/>
            <a:ext cx="3569751" cy="1581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48235"/>
                </a:solidFill>
                <a:latin typeface="RGENIL+Wingdings-Regular"/>
                <a:cs typeface="RGENIL+Wingdings-Regular"/>
              </a:rPr>
              <a:t>Ø</a:t>
            </a:r>
            <a:r>
              <a:rPr dirty="0" sz="1850" spc="-132">
                <a:solidFill>
                  <a:srgbClr val="54823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12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GP’s</a:t>
            </a:r>
          </a:p>
          <a:p>
            <a:pPr marL="0" marR="0">
              <a:lnSpc>
                <a:spcPts val="2244"/>
              </a:lnSpc>
              <a:spcBef>
                <a:spcPts val="114"/>
              </a:spcBef>
              <a:spcAft>
                <a:spcPts val="0"/>
              </a:spcAft>
            </a:pPr>
            <a:r>
              <a:rPr dirty="0" sz="1850">
                <a:solidFill>
                  <a:srgbClr val="548235"/>
                </a:solidFill>
                <a:latin typeface="RGENIL+Wingdings-Regular"/>
                <a:cs typeface="RGENIL+Wingdings-Regular"/>
              </a:rPr>
              <a:t>Ø</a:t>
            </a:r>
            <a:r>
              <a:rPr dirty="0" sz="1850" spc="-132">
                <a:solidFill>
                  <a:srgbClr val="54823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3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ANP’s</a:t>
            </a:r>
          </a:p>
          <a:p>
            <a:pPr marL="0" marR="0">
              <a:lnSpc>
                <a:spcPts val="2244"/>
              </a:lnSpc>
              <a:spcBef>
                <a:spcPts val="64"/>
              </a:spcBef>
              <a:spcAft>
                <a:spcPts val="0"/>
              </a:spcAft>
            </a:pPr>
            <a:r>
              <a:rPr dirty="0" sz="1850">
                <a:solidFill>
                  <a:srgbClr val="548235"/>
                </a:solidFill>
                <a:latin typeface="RGENIL+Wingdings-Regular"/>
                <a:cs typeface="RGENIL+Wingdings-Regular"/>
              </a:rPr>
              <a:t>Ø</a:t>
            </a:r>
            <a:r>
              <a:rPr dirty="0" sz="1850" spc="-132">
                <a:solidFill>
                  <a:srgbClr val="54823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4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PA’s</a:t>
            </a:r>
          </a:p>
          <a:p>
            <a:pPr marL="0" marR="0">
              <a:lnSpc>
                <a:spcPts val="2244"/>
              </a:lnSpc>
              <a:spcBef>
                <a:spcPts val="64"/>
              </a:spcBef>
              <a:spcAft>
                <a:spcPts val="0"/>
              </a:spcAft>
            </a:pPr>
            <a:r>
              <a:rPr dirty="0" sz="1850">
                <a:solidFill>
                  <a:srgbClr val="548235"/>
                </a:solidFill>
                <a:latin typeface="RGENIL+Wingdings-Regular"/>
                <a:cs typeface="RGENIL+Wingdings-Regular"/>
              </a:rPr>
              <a:t>Ø</a:t>
            </a:r>
            <a:r>
              <a:rPr dirty="0" sz="1850" spc="-132">
                <a:solidFill>
                  <a:srgbClr val="54823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6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Pharmacists</a:t>
            </a:r>
          </a:p>
          <a:p>
            <a:pPr marL="0" marR="0">
              <a:lnSpc>
                <a:spcPts val="2244"/>
              </a:lnSpc>
              <a:spcBef>
                <a:spcPts val="64"/>
              </a:spcBef>
              <a:spcAft>
                <a:spcPts val="0"/>
              </a:spcAft>
            </a:pPr>
            <a:r>
              <a:rPr dirty="0" sz="1850">
                <a:solidFill>
                  <a:srgbClr val="548235"/>
                </a:solidFill>
                <a:latin typeface="RGENIL+Wingdings-Regular"/>
                <a:cs typeface="RGENIL+Wingdings-Regular"/>
              </a:rPr>
              <a:t>Ø</a:t>
            </a:r>
            <a:r>
              <a:rPr dirty="0" sz="1850" spc="-132">
                <a:solidFill>
                  <a:srgbClr val="54823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1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first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contact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physio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548235"/>
                </a:solidFill>
                <a:latin typeface="TGEDQQ+BradleyHandITC"/>
                <a:cs typeface="TGEDQQ+BradleyHandITC"/>
              </a:rPr>
              <a:t>practitioner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53296" y="738975"/>
            <a:ext cx="6823215" cy="659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PVVVGP+BellMT"/>
                <a:cs typeface="PVVVGP+BellMT"/>
              </a:rPr>
              <a:t>Telecommunications</a:t>
            </a:r>
            <a:r>
              <a:rPr dirty="0" sz="4400">
                <a:solidFill>
                  <a:srgbClr val="000000"/>
                </a:solidFill>
                <a:latin typeface="PVVVGP+BellMT"/>
                <a:cs typeface="PVVVGP+BellMT"/>
              </a:rPr>
              <a:t> </a:t>
            </a:r>
            <a:r>
              <a:rPr dirty="0" sz="4400">
                <a:solidFill>
                  <a:srgbClr val="000000"/>
                </a:solidFill>
                <a:latin typeface="PVVVGP+BellMT"/>
                <a:cs typeface="PVVVGP+BellMT"/>
              </a:rPr>
              <a:t>Update: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53296" y="2103071"/>
            <a:ext cx="6183687" cy="1275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Call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back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system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–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is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working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well,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we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have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received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good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feedback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from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our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patient.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This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has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reduced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waiting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time.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53296" y="3766263"/>
            <a:ext cx="6704298" cy="1275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Automated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phone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messaging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system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–</a:t>
            </a:r>
          </a:p>
          <a:p>
            <a:pPr marL="2286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Comms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team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are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working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on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features,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it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is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not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available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on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our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software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800">
                <a:solidFill>
                  <a:srgbClr val="000000"/>
                </a:solidFill>
                <a:latin typeface="TGEDQQ+BradleyHandITC"/>
                <a:cs typeface="TGEDQQ+BradleyHandITC"/>
              </a:rPr>
              <a:t>yet.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56927" y="770511"/>
            <a:ext cx="2300287" cy="659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PVVVGP+BellMT"/>
                <a:cs typeface="PVVVGP+BellMT"/>
              </a:rPr>
              <a:t>Feedback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67839" y="2129109"/>
            <a:ext cx="9370621" cy="22316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Appointed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Feedback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Leads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-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Nushrin</a:t>
            </a:r>
            <a:r>
              <a:rPr dirty="0" sz="2400" spc="46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and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Mahfuza</a:t>
            </a:r>
          </a:p>
          <a:p>
            <a:pPr marL="0" marR="0">
              <a:lnSpc>
                <a:spcPts val="2992"/>
              </a:lnSpc>
              <a:spcBef>
                <a:spcPts val="131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We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will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be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holding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one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drop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in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session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every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month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for</a:t>
            </a:r>
            <a:r>
              <a:rPr dirty="0" sz="2400" spc="57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an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hour,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for</a:t>
            </a:r>
          </a:p>
          <a:p>
            <a:pPr marL="22860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patients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to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raise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any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concerns,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give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us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feedback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so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that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we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can</a:t>
            </a:r>
            <a:r>
              <a:rPr dirty="0" sz="2400" spc="11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improve</a:t>
            </a:r>
          </a:p>
          <a:p>
            <a:pPr marL="2286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services</a:t>
            </a:r>
          </a:p>
          <a:p>
            <a:pPr marL="0" marR="0">
              <a:lnSpc>
                <a:spcPts val="2992"/>
              </a:lnSpc>
              <a:spcBef>
                <a:spcPts val="131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BKANKN+ArialMT"/>
                <a:cs typeface="BKANKN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Others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ways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to</a:t>
            </a:r>
            <a:r>
              <a:rPr dirty="0" sz="2400" spc="46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give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 </a:t>
            </a:r>
            <a:r>
              <a:rPr dirty="0" sz="2400">
                <a:solidFill>
                  <a:srgbClr val="000000"/>
                </a:solidFill>
                <a:latin typeface="TGEDQQ+BradleyHandITC"/>
                <a:cs typeface="TGEDQQ+BradleyHandITC"/>
              </a:rPr>
              <a:t>feedback</a:t>
            </a:r>
          </a:p>
          <a:p>
            <a:pPr marL="457200" marR="0">
              <a:lnSpc>
                <a:spcPts val="2494"/>
              </a:lnSpc>
              <a:spcBef>
                <a:spcPts val="294"/>
              </a:spcBef>
              <a:spcAft>
                <a:spcPts val="0"/>
              </a:spcAft>
            </a:pPr>
            <a:r>
              <a:rPr dirty="0" sz="2050">
                <a:solidFill>
                  <a:srgbClr val="548235"/>
                </a:solidFill>
                <a:latin typeface="RGENIL+Wingdings-Regular"/>
                <a:cs typeface="RGENIL+Wingdings-Regular"/>
              </a:rPr>
              <a:t>Ø</a:t>
            </a:r>
            <a:r>
              <a:rPr dirty="0" sz="2050" spc="559">
                <a:solidFill>
                  <a:srgbClr val="54823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Feedback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box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25039" y="4358423"/>
            <a:ext cx="3362780" cy="11148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548235"/>
                </a:solidFill>
                <a:latin typeface="RGENIL+Wingdings-Regular"/>
                <a:cs typeface="RGENIL+Wingdings-Regular"/>
              </a:rPr>
              <a:t>Ø</a:t>
            </a:r>
            <a:r>
              <a:rPr dirty="0" sz="2050" spc="559">
                <a:solidFill>
                  <a:srgbClr val="54823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Speak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to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a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member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of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staff</a:t>
            </a:r>
          </a:p>
          <a:p>
            <a:pPr marL="0" marR="0">
              <a:lnSpc>
                <a:spcPts val="2494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050">
                <a:solidFill>
                  <a:srgbClr val="548235"/>
                </a:solidFill>
                <a:latin typeface="RGENIL+Wingdings-Regular"/>
                <a:cs typeface="RGENIL+Wingdings-Regular"/>
              </a:rPr>
              <a:t>Ø</a:t>
            </a:r>
            <a:r>
              <a:rPr dirty="0" sz="2050" spc="559">
                <a:solidFill>
                  <a:srgbClr val="54823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Feedback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Email/letter</a:t>
            </a:r>
          </a:p>
          <a:p>
            <a:pPr marL="0" marR="0">
              <a:lnSpc>
                <a:spcPts val="2494"/>
              </a:lnSpc>
              <a:spcBef>
                <a:spcPts val="231"/>
              </a:spcBef>
              <a:spcAft>
                <a:spcPts val="0"/>
              </a:spcAft>
            </a:pPr>
            <a:r>
              <a:rPr dirty="0" sz="2050">
                <a:solidFill>
                  <a:srgbClr val="548235"/>
                </a:solidFill>
                <a:latin typeface="RGENIL+Wingdings-Regular"/>
                <a:cs typeface="RGENIL+Wingdings-Regular"/>
              </a:rPr>
              <a:t>Ø</a:t>
            </a:r>
            <a:r>
              <a:rPr dirty="0" sz="2050" spc="559">
                <a:solidFill>
                  <a:srgbClr val="54823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Friends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and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family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 </a:t>
            </a:r>
            <a:r>
              <a:rPr dirty="0" sz="2000">
                <a:solidFill>
                  <a:srgbClr val="548235"/>
                </a:solidFill>
                <a:latin typeface="TGEDQQ+BradleyHandITC"/>
                <a:cs typeface="TGEDQQ+BradleyHandITC"/>
              </a:rPr>
              <a:t>test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99951" y="1897366"/>
            <a:ext cx="3964768" cy="34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c55a11"/>
                </a:solidFill>
                <a:latin typeface="BKANKN+ArialMT"/>
                <a:cs typeface="BKANKN+ArialMT"/>
              </a:rPr>
              <a:t>•</a:t>
            </a:r>
            <a:r>
              <a:rPr dirty="0" sz="1850" spc="69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We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have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raised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this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with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the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landlord,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0762" y="2034367"/>
            <a:ext cx="2737329" cy="1050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a9d18e"/>
                </a:solidFill>
                <a:latin typeface="BKANKN+ArialMT"/>
                <a:cs typeface="BKANKN+ArialMT"/>
              </a:rPr>
              <a:t>•</a:t>
            </a:r>
            <a:r>
              <a:rPr dirty="0" sz="2050" spc="569">
                <a:solidFill>
                  <a:srgbClr val="a9d18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Building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 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Temperature</a:t>
            </a:r>
          </a:p>
          <a:p>
            <a:pPr marL="0" marR="0">
              <a:lnSpc>
                <a:spcPts val="2494"/>
              </a:lnSpc>
              <a:spcBef>
                <a:spcPts val="2668"/>
              </a:spcBef>
              <a:spcAft>
                <a:spcPts val="0"/>
              </a:spcAft>
            </a:pPr>
            <a:r>
              <a:rPr dirty="0" sz="2050">
                <a:solidFill>
                  <a:srgbClr val="a9d18e"/>
                </a:solidFill>
                <a:latin typeface="BKANKN+ArialMT"/>
                <a:cs typeface="BKANKN+ArialMT"/>
              </a:rPr>
              <a:t>•</a:t>
            </a:r>
            <a:r>
              <a:rPr dirty="0" sz="2050" spc="1077">
                <a:solidFill>
                  <a:srgbClr val="a9d18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PPG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 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meetings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28551" y="2162839"/>
            <a:ext cx="2404384" cy="323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currently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under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control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99951" y="2765030"/>
            <a:ext cx="3704191" cy="34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c55a11"/>
                </a:solidFill>
                <a:latin typeface="BKANKN+ArialMT"/>
                <a:cs typeface="BKANKN+ArialMT"/>
              </a:rPr>
              <a:t>•</a:t>
            </a:r>
            <a:r>
              <a:rPr dirty="0" sz="1850" spc="69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Reminder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messages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have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been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sent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28551" y="3030503"/>
            <a:ext cx="1752873" cy="323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along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with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a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call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50762" y="3358215"/>
            <a:ext cx="1893538" cy="374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a9d18e"/>
                </a:solidFill>
                <a:latin typeface="BKANKN+ArialMT"/>
                <a:cs typeface="BKANKN+ArialMT"/>
              </a:rPr>
              <a:t>•</a:t>
            </a:r>
            <a:r>
              <a:rPr dirty="0" sz="2050" spc="569">
                <a:solidFill>
                  <a:srgbClr val="a9d18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Calling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 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Board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99951" y="3385806"/>
            <a:ext cx="3599007" cy="34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c55a11"/>
                </a:solidFill>
                <a:latin typeface="BKANKN+ArialMT"/>
                <a:cs typeface="BKANKN+ArialMT"/>
              </a:rPr>
              <a:t>•</a:t>
            </a:r>
            <a:r>
              <a:rPr dirty="0" sz="1850" spc="69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Unable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to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change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pronunciations,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28551" y="3651279"/>
            <a:ext cx="1437547" cy="323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advised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by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IT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99951" y="4006582"/>
            <a:ext cx="3836530" cy="8355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c55a11"/>
                </a:solidFill>
                <a:latin typeface="BKANKN+ArialMT"/>
                <a:cs typeface="BKANKN+ArialMT"/>
              </a:rPr>
              <a:t>•</a:t>
            </a:r>
            <a:r>
              <a:rPr dirty="0" sz="1850" spc="69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We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have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slips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at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the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front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desk,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so</a:t>
            </a:r>
          </a:p>
          <a:p>
            <a:pPr marL="22860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patients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can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write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down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their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details</a:t>
            </a:r>
          </a:p>
          <a:p>
            <a:pPr marL="22860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instead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of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saying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it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out</a:t>
            </a:r>
            <a:r>
              <a:rPr dirty="0" sz="1800" spc="56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loud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50762" y="4033855"/>
            <a:ext cx="2076274" cy="374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a9d18e"/>
                </a:solidFill>
                <a:latin typeface="BKANKN+ArialMT"/>
                <a:cs typeface="BKANKN+ArialMT"/>
              </a:rPr>
              <a:t>•</a:t>
            </a:r>
            <a:r>
              <a:rPr dirty="0" sz="2050" spc="569">
                <a:solidFill>
                  <a:srgbClr val="a9d18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Personal</a:t>
            </a:r>
            <a:r>
              <a:rPr dirty="0" sz="2000" spc="22">
                <a:solidFill>
                  <a:srgbClr val="a9d18e"/>
                </a:solidFill>
                <a:latin typeface="OCGNCP+BradleyHandITC,Bold"/>
                <a:cs typeface="OCGNCP+BradleyHandITC,Bold"/>
              </a:rPr>
              <a:t> 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Details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99951" y="4874246"/>
            <a:ext cx="4020267" cy="34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c55a11"/>
                </a:solidFill>
                <a:latin typeface="BKANKN+ArialMT"/>
                <a:cs typeface="BKANKN+ArialMT"/>
              </a:rPr>
              <a:t>•</a:t>
            </a:r>
            <a:r>
              <a:rPr dirty="0" sz="1850" spc="69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Still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waiting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on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Landlord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and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NHSP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50762" y="4983815"/>
            <a:ext cx="1866407" cy="1050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a9d18e"/>
                </a:solidFill>
                <a:latin typeface="BKANKN+ArialMT"/>
                <a:cs typeface="BKANKN+ArialMT"/>
              </a:rPr>
              <a:t>•</a:t>
            </a:r>
            <a:r>
              <a:rPr dirty="0" sz="2050" spc="569">
                <a:solidFill>
                  <a:srgbClr val="a9d18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Disabled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 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Bay</a:t>
            </a:r>
          </a:p>
          <a:p>
            <a:pPr marL="0" marR="0">
              <a:lnSpc>
                <a:spcPts val="2494"/>
              </a:lnSpc>
              <a:spcBef>
                <a:spcPts val="2668"/>
              </a:spcBef>
              <a:spcAft>
                <a:spcPts val="0"/>
              </a:spcAft>
            </a:pPr>
            <a:r>
              <a:rPr dirty="0" sz="2050">
                <a:solidFill>
                  <a:srgbClr val="a9d18e"/>
                </a:solidFill>
                <a:latin typeface="BKANKN+ArialMT"/>
                <a:cs typeface="BKANKN+ArialMT"/>
              </a:rPr>
              <a:t>•</a:t>
            </a:r>
            <a:r>
              <a:rPr dirty="0" sz="2050" spc="569">
                <a:solidFill>
                  <a:srgbClr val="a9d18e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Clinical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 </a:t>
            </a:r>
            <a:r>
              <a:rPr dirty="0" sz="2000">
                <a:solidFill>
                  <a:srgbClr val="a9d18e"/>
                </a:solidFill>
                <a:latin typeface="OCGNCP+BradleyHandITC,Bold"/>
                <a:cs typeface="OCGNCP+BradleyHandITC,Bold"/>
              </a:rPr>
              <a:t>Roles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28551" y="5139719"/>
            <a:ext cx="1302956" cy="323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to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update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699951" y="5495022"/>
            <a:ext cx="3950173" cy="8355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c55a11"/>
                </a:solidFill>
                <a:latin typeface="BKANKN+ArialMT"/>
                <a:cs typeface="BKANKN+ArialMT"/>
              </a:rPr>
              <a:t>•</a:t>
            </a:r>
            <a:r>
              <a:rPr dirty="0" sz="1850" spc="69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Dr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Choudhury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will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present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to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you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the</a:t>
            </a:r>
          </a:p>
          <a:p>
            <a:pPr marL="22860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roles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of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each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clinician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which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will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play</a:t>
            </a:r>
          </a:p>
          <a:p>
            <a:pPr marL="22860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on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our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TV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in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the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Patient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waiting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 </a:t>
            </a:r>
            <a:r>
              <a:rPr dirty="0" sz="1800">
                <a:solidFill>
                  <a:srgbClr val="c55a11"/>
                </a:solidFill>
                <a:latin typeface="TGEDQQ+BradleyHandITC"/>
                <a:cs typeface="TGEDQQ+BradleyHandITC"/>
              </a:rPr>
              <a:t>area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2023-11-16T23:54:35-06:00</dcterms:modified>
</cp:coreProperties>
</file>